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365" r:id="rId2"/>
    <p:sldId id="364" r:id="rId3"/>
    <p:sldId id="366" r:id="rId4"/>
    <p:sldId id="373" r:id="rId5"/>
    <p:sldId id="1780" r:id="rId6"/>
    <p:sldId id="1784" r:id="rId7"/>
    <p:sldId id="1785" r:id="rId8"/>
    <p:sldId id="1787" r:id="rId9"/>
    <p:sldId id="1786" r:id="rId10"/>
    <p:sldId id="367" r:id="rId11"/>
    <p:sldId id="1781" r:id="rId12"/>
    <p:sldId id="1788" r:id="rId13"/>
    <p:sldId id="1791" r:id="rId14"/>
    <p:sldId id="368" r:id="rId15"/>
    <p:sldId id="1782" r:id="rId16"/>
    <p:sldId id="1783" r:id="rId17"/>
    <p:sldId id="1789" r:id="rId18"/>
    <p:sldId id="370" r:id="rId19"/>
    <p:sldId id="1792" r:id="rId20"/>
    <p:sldId id="1793" r:id="rId21"/>
    <p:sldId id="1790" r:id="rId22"/>
    <p:sldId id="375" r:id="rId23"/>
    <p:sldId id="376" r:id="rId24"/>
    <p:sldId id="1779" r:id="rId25"/>
    <p:sldId id="3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ice Celis" initials="DC" lastIdx="1" clrIdx="0">
    <p:extLst>
      <p:ext uri="{19B8F6BF-5375-455C-9EA6-DF929625EA0E}">
        <p15:presenceInfo xmlns:p15="http://schemas.microsoft.com/office/powerpoint/2012/main" userId="47588ed7e0a770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CC0000"/>
    <a:srgbClr val="404040"/>
    <a:srgbClr val="181717"/>
    <a:srgbClr val="B1060F"/>
    <a:srgbClr val="E20000"/>
    <a:srgbClr val="FF0000"/>
    <a:srgbClr val="A0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93098" autoAdjust="0"/>
  </p:normalViewPr>
  <p:slideViewPr>
    <p:cSldViewPr snapToGrid="0">
      <p:cViewPr varScale="1">
        <p:scale>
          <a:sx n="105" d="100"/>
          <a:sy n="105" d="100"/>
        </p:scale>
        <p:origin x="200" y="176"/>
      </p:cViewPr>
      <p:guideLst/>
    </p:cSldViewPr>
  </p:slideViewPr>
  <p:notesTextViewPr>
    <p:cViewPr>
      <p:scale>
        <a:sx n="100" d="100"/>
        <a:sy n="100" d="100"/>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FC2B8D-4DA9-4ED7-A9D0-E77F9489FC35}" type="datetimeFigureOut">
              <a:rPr lang="en-US" smtClean="0"/>
              <a:t>3/23/23</a:t>
            </a:fld>
            <a:endParaRPr lang="en-U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196461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04B59-8638-4D06-89C4-FD2271AF6ACF}" type="datetimeFigureOut">
              <a:rPr lang="en-US" smtClean="0"/>
              <a:t>3/23/23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E8CE4-817D-4746-A608-0C15A197F116}" type="slidenum">
              <a:rPr lang="en-US" smtClean="0"/>
              <a:t>‹#›</a:t>
            </a:fld>
            <a:endParaRPr lang="en-US"/>
          </a:p>
        </p:txBody>
      </p:sp>
    </p:spTree>
    <p:extLst>
      <p:ext uri="{BB962C8B-B14F-4D97-AF65-F5344CB8AC3E}">
        <p14:creationId xmlns:p14="http://schemas.microsoft.com/office/powerpoint/2010/main" val="266992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954087" y="2351587"/>
            <a:ext cx="1885134" cy="1885134"/>
          </a:xfrm>
          <a:prstGeom prst="rect">
            <a:avLst/>
          </a:prstGeom>
        </p:spPr>
        <p:txBody>
          <a:bodyPr/>
          <a:lstStyle>
            <a:lvl1pPr>
              <a:defRPr sz="1600">
                <a:solidFill>
                  <a:schemeClr val="bg1"/>
                </a:solidFill>
              </a:defRPr>
            </a:lvl1pPr>
          </a:lstStyle>
          <a:p>
            <a:endParaRPr lang="en-US"/>
          </a:p>
        </p:txBody>
      </p:sp>
      <p:sp>
        <p:nvSpPr>
          <p:cNvPr id="9" name="Marcador de posición de imagen 7"/>
          <p:cNvSpPr>
            <a:spLocks noGrp="1"/>
          </p:cNvSpPr>
          <p:nvPr>
            <p:ph type="pic" sz="quarter" idx="11"/>
          </p:nvPr>
        </p:nvSpPr>
        <p:spPr>
          <a:xfrm>
            <a:off x="3144293" y="2360295"/>
            <a:ext cx="1885134" cy="1885134"/>
          </a:xfrm>
          <a:prstGeom prst="rect">
            <a:avLst/>
          </a:prstGeom>
        </p:spPr>
        <p:txBody>
          <a:bodyPr/>
          <a:lstStyle>
            <a:lvl1pPr>
              <a:defRPr sz="1600">
                <a:solidFill>
                  <a:schemeClr val="bg1"/>
                </a:solidFill>
              </a:defRPr>
            </a:lvl1pPr>
          </a:lstStyle>
          <a:p>
            <a:endParaRPr lang="en-US"/>
          </a:p>
        </p:txBody>
      </p:sp>
      <p:sp>
        <p:nvSpPr>
          <p:cNvPr id="10" name="Marcador de posición de imagen 7"/>
          <p:cNvSpPr>
            <a:spLocks noGrp="1"/>
          </p:cNvSpPr>
          <p:nvPr>
            <p:ph type="pic" sz="quarter" idx="12"/>
          </p:nvPr>
        </p:nvSpPr>
        <p:spPr>
          <a:xfrm>
            <a:off x="5286602" y="2347233"/>
            <a:ext cx="1885134" cy="1885134"/>
          </a:xfrm>
          <a:prstGeom prst="rect">
            <a:avLst/>
          </a:prstGeom>
        </p:spPr>
        <p:txBody>
          <a:bodyPr/>
          <a:lstStyle>
            <a:lvl1pPr>
              <a:defRPr sz="1600">
                <a:solidFill>
                  <a:schemeClr val="bg1"/>
                </a:solidFill>
              </a:defRPr>
            </a:lvl1pPr>
          </a:lstStyle>
          <a:p>
            <a:endParaRPr lang="en-US"/>
          </a:p>
        </p:txBody>
      </p:sp>
      <p:sp>
        <p:nvSpPr>
          <p:cNvPr id="11" name="Marcador de posición de imagen 7"/>
          <p:cNvSpPr>
            <a:spLocks noGrp="1"/>
          </p:cNvSpPr>
          <p:nvPr>
            <p:ph type="pic" sz="quarter" idx="13"/>
          </p:nvPr>
        </p:nvSpPr>
        <p:spPr>
          <a:xfrm>
            <a:off x="7476808" y="2355941"/>
            <a:ext cx="1885134" cy="1885134"/>
          </a:xfrm>
          <a:prstGeom prst="rect">
            <a:avLst/>
          </a:prstGeom>
        </p:spPr>
        <p:txBody>
          <a:bodyPr/>
          <a:lstStyle>
            <a:lvl1pPr>
              <a:defRPr sz="1600">
                <a:solidFill>
                  <a:schemeClr val="bg1"/>
                </a:solidFill>
              </a:defRPr>
            </a:lvl1pPr>
          </a:lstStyle>
          <a:p>
            <a:endParaRPr lang="en-US"/>
          </a:p>
        </p:txBody>
      </p:sp>
      <p:sp>
        <p:nvSpPr>
          <p:cNvPr id="12" name="Marcador de posición de imagen 7"/>
          <p:cNvSpPr>
            <a:spLocks noGrp="1"/>
          </p:cNvSpPr>
          <p:nvPr>
            <p:ph type="pic" sz="quarter" idx="14"/>
          </p:nvPr>
        </p:nvSpPr>
        <p:spPr>
          <a:xfrm>
            <a:off x="9705974" y="2351587"/>
            <a:ext cx="1885134"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102067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5227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Tree>
    <p:extLst>
      <p:ext uri="{BB962C8B-B14F-4D97-AF65-F5344CB8AC3E}">
        <p14:creationId xmlns:p14="http://schemas.microsoft.com/office/powerpoint/2010/main" val="1239699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0388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407186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5722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668388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370595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
        <p:nvSpPr>
          <p:cNvPr id="3"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5080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4" name="Picture Placeholder 28">
            <a:extLst>
              <a:ext uri="{FF2B5EF4-FFF2-40B4-BE49-F238E27FC236}">
                <a16:creationId xmlns:a16="http://schemas.microsoft.com/office/drawing/2014/main" id="{554BF76C-76F4-4F04-A764-DBB71A4343F5}"/>
              </a:ext>
            </a:extLst>
          </p:cNvPr>
          <p:cNvSpPr>
            <a:spLocks noGrp="1"/>
          </p:cNvSpPr>
          <p:nvPr>
            <p:ph type="pic" sz="quarter" idx="13"/>
          </p:nvPr>
        </p:nvSpPr>
        <p:spPr>
          <a:xfrm>
            <a:off x="29083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5" name="Picture Placeholder 28">
            <a:extLst>
              <a:ext uri="{FF2B5EF4-FFF2-40B4-BE49-F238E27FC236}">
                <a16:creationId xmlns:a16="http://schemas.microsoft.com/office/drawing/2014/main" id="{554BF76C-76F4-4F04-A764-DBB71A4343F5}"/>
              </a:ext>
            </a:extLst>
          </p:cNvPr>
          <p:cNvSpPr>
            <a:spLocks noGrp="1"/>
          </p:cNvSpPr>
          <p:nvPr>
            <p:ph type="pic" sz="quarter" idx="14"/>
          </p:nvPr>
        </p:nvSpPr>
        <p:spPr>
          <a:xfrm>
            <a:off x="53086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6" name="Picture Placeholder 28">
            <a:extLst>
              <a:ext uri="{FF2B5EF4-FFF2-40B4-BE49-F238E27FC236}">
                <a16:creationId xmlns:a16="http://schemas.microsoft.com/office/drawing/2014/main" id="{554BF76C-76F4-4F04-A764-DBB71A4343F5}"/>
              </a:ext>
            </a:extLst>
          </p:cNvPr>
          <p:cNvSpPr>
            <a:spLocks noGrp="1"/>
          </p:cNvSpPr>
          <p:nvPr>
            <p:ph type="pic" sz="quarter" idx="15"/>
          </p:nvPr>
        </p:nvSpPr>
        <p:spPr>
          <a:xfrm>
            <a:off x="77089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7" name="Picture Placeholder 28">
            <a:extLst>
              <a:ext uri="{FF2B5EF4-FFF2-40B4-BE49-F238E27FC236}">
                <a16:creationId xmlns:a16="http://schemas.microsoft.com/office/drawing/2014/main" id="{554BF76C-76F4-4F04-A764-DBB71A4343F5}"/>
              </a:ext>
            </a:extLst>
          </p:cNvPr>
          <p:cNvSpPr>
            <a:spLocks noGrp="1"/>
          </p:cNvSpPr>
          <p:nvPr>
            <p:ph type="pic" sz="quarter" idx="16"/>
          </p:nvPr>
        </p:nvSpPr>
        <p:spPr>
          <a:xfrm>
            <a:off x="101854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10" name="CuadroTexto 9"/>
          <p:cNvSpPr txBox="1"/>
          <p:nvPr userDrawn="1"/>
        </p:nvSpPr>
        <p:spPr>
          <a:xfrm>
            <a:off x="446596" y="4967303"/>
            <a:ext cx="1455937" cy="369332"/>
          </a:xfrm>
          <a:prstGeom prst="rect">
            <a:avLst/>
          </a:prstGeom>
          <a:noFill/>
        </p:spPr>
        <p:txBody>
          <a:bodyPr wrap="square" rtlCol="0">
            <a:spAutoFit/>
          </a:bodyPr>
          <a:lstStyle/>
          <a:p>
            <a:r>
              <a:rPr lang="en-US" dirty="0">
                <a:solidFill>
                  <a:schemeClr val="bg1"/>
                </a:solidFill>
              </a:rPr>
              <a:t>My list</a:t>
            </a:r>
          </a:p>
        </p:txBody>
      </p:sp>
    </p:spTree>
    <p:extLst>
      <p:ext uri="{BB962C8B-B14F-4D97-AF65-F5344CB8AC3E}">
        <p14:creationId xmlns:p14="http://schemas.microsoft.com/office/powerpoint/2010/main" val="38291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Marcador de posición de imagen 7"/>
          <p:cNvSpPr>
            <a:spLocks noGrp="1"/>
          </p:cNvSpPr>
          <p:nvPr>
            <p:ph type="pic" sz="quarter" idx="12"/>
          </p:nvPr>
        </p:nvSpPr>
        <p:spPr>
          <a:xfrm>
            <a:off x="1188129" y="2673805"/>
            <a:ext cx="2934835" cy="1885134"/>
          </a:xfrm>
          <a:prstGeom prst="rect">
            <a:avLst/>
          </a:prstGeom>
        </p:spPr>
        <p:txBody>
          <a:bodyPr/>
          <a:lstStyle>
            <a:lvl1pPr>
              <a:defRPr sz="1600">
                <a:solidFill>
                  <a:schemeClr val="bg1"/>
                </a:solidFill>
              </a:defRPr>
            </a:lvl1pPr>
          </a:lstStyle>
          <a:p>
            <a:endParaRPr lang="en-US"/>
          </a:p>
        </p:txBody>
      </p:sp>
      <p:sp>
        <p:nvSpPr>
          <p:cNvPr id="4" name="Marcador de posición de imagen 7"/>
          <p:cNvSpPr>
            <a:spLocks noGrp="1"/>
          </p:cNvSpPr>
          <p:nvPr>
            <p:ph type="pic" sz="quarter" idx="13"/>
          </p:nvPr>
        </p:nvSpPr>
        <p:spPr>
          <a:xfrm>
            <a:off x="4369479" y="2671084"/>
            <a:ext cx="2934835" cy="1885134"/>
          </a:xfrm>
          <a:prstGeom prst="rect">
            <a:avLst/>
          </a:prstGeom>
        </p:spPr>
        <p:txBody>
          <a:bodyPr/>
          <a:lstStyle>
            <a:lvl1pPr>
              <a:defRPr sz="1600">
                <a:solidFill>
                  <a:schemeClr val="bg1"/>
                </a:solidFill>
              </a:defRPr>
            </a:lvl1pPr>
          </a:lstStyle>
          <a:p>
            <a:endParaRPr lang="en-US"/>
          </a:p>
        </p:txBody>
      </p:sp>
      <p:sp>
        <p:nvSpPr>
          <p:cNvPr id="5" name="Marcador de posición de imagen 7"/>
          <p:cNvSpPr>
            <a:spLocks noGrp="1"/>
          </p:cNvSpPr>
          <p:nvPr>
            <p:ph type="pic" sz="quarter" idx="14"/>
          </p:nvPr>
        </p:nvSpPr>
        <p:spPr>
          <a:xfrm>
            <a:off x="7763101" y="2676527"/>
            <a:ext cx="2934835"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231684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3677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12996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68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hopping.ppthemes.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ppthemes.com/" TargetMode="Externa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slidesgrati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ángulo 3">
            <a:extLst>
              <a:ext uri="{FF2B5EF4-FFF2-40B4-BE49-F238E27FC236}">
                <a16:creationId xmlns:a16="http://schemas.microsoft.com/office/drawing/2014/main" id="{CBEB8BDA-7F7C-DF1C-31B7-B0F8A8A9FD79}"/>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4">
            <a:extLst>
              <a:ext uri="{FF2B5EF4-FFF2-40B4-BE49-F238E27FC236}">
                <a16:creationId xmlns:a16="http://schemas.microsoft.com/office/drawing/2014/main" id="{A786F43F-FC83-A746-D754-9828885C4196}"/>
              </a:ext>
            </a:extLst>
          </p:cNvPr>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11">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2">
                  <a:extLst>
                    <a:ext uri="{A12FA001-AC4F-418D-AE19-62706E023703}">
                      <ahyp:hlinkClr xmlns:ahyp="http://schemas.microsoft.com/office/drawing/2018/hyperlinkcolor" val="tx"/>
                    </a:ext>
                  </a:extLst>
                </a:hlinkClick>
              </a:rPr>
              <a:t>http://shopping.ppthemes.com/</a:t>
            </a:r>
            <a:r>
              <a:rPr lang="en-US" dirty="0">
                <a:solidFill>
                  <a:schemeClr val="bg1"/>
                </a:solidFill>
              </a:rPr>
              <a:t> </a:t>
            </a:r>
          </a:p>
        </p:txBody>
      </p:sp>
      <p:pic>
        <p:nvPicPr>
          <p:cNvPr id="4" name="Imagen 7">
            <a:extLst>
              <a:ext uri="{FF2B5EF4-FFF2-40B4-BE49-F238E27FC236}">
                <a16:creationId xmlns:a16="http://schemas.microsoft.com/office/drawing/2014/main" id="{5787CB8A-51CF-8BFC-6F3A-D1A91D624E1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8">
            <a:extLst>
              <a:ext uri="{FF2B5EF4-FFF2-40B4-BE49-F238E27FC236}">
                <a16:creationId xmlns:a16="http://schemas.microsoft.com/office/drawing/2014/main" id="{FC9D0960-F548-30AA-D294-50CAEB233C3C}"/>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6" name="Imagen 13">
            <a:extLst>
              <a:ext uri="{FF2B5EF4-FFF2-40B4-BE49-F238E27FC236}">
                <a16:creationId xmlns:a16="http://schemas.microsoft.com/office/drawing/2014/main" id="{0D61977F-45A9-CB0B-C9B4-6F36C85DAF8A}"/>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8" name="Rectángulo 9">
            <a:extLst>
              <a:ext uri="{FF2B5EF4-FFF2-40B4-BE49-F238E27FC236}">
                <a16:creationId xmlns:a16="http://schemas.microsoft.com/office/drawing/2014/main" id="{310C3F75-17A0-BD80-EA8E-C1ACACD72FB4}"/>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14">
            <a:extLst>
              <a:ext uri="{FF2B5EF4-FFF2-40B4-BE49-F238E27FC236}">
                <a16:creationId xmlns:a16="http://schemas.microsoft.com/office/drawing/2014/main" id="{6EDAFAB7-F89D-55CB-270E-C349B7176D03}"/>
              </a:ext>
            </a:extLst>
          </p:cNvPr>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11">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2">
                  <a:extLst>
                    <a:ext uri="{A12FA001-AC4F-418D-AE19-62706E023703}">
                      <ahyp:hlinkClr xmlns:ahyp="http://schemas.microsoft.com/office/drawing/2018/hyperlinkcolor" val="tx"/>
                    </a:ext>
                  </a:extLst>
                </a:hlinkClick>
              </a:rPr>
              <a:t>http://pptbundle.com/</a:t>
            </a:r>
            <a:r>
              <a:rPr lang="en-US" dirty="0">
                <a:solidFill>
                  <a:schemeClr val="bg1"/>
                </a:solidFill>
              </a:rPr>
              <a:t> </a:t>
            </a:r>
          </a:p>
        </p:txBody>
      </p:sp>
      <p:pic>
        <p:nvPicPr>
          <p:cNvPr id="10" name="Imagen 15">
            <a:extLst>
              <a:ext uri="{FF2B5EF4-FFF2-40B4-BE49-F238E27FC236}">
                <a16:creationId xmlns:a16="http://schemas.microsoft.com/office/drawing/2014/main" id="{F479023C-A2F8-96C4-327B-D3BE2FB7800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1" name="CuadroTexto 16">
            <a:extLst>
              <a:ext uri="{FF2B5EF4-FFF2-40B4-BE49-F238E27FC236}">
                <a16:creationId xmlns:a16="http://schemas.microsoft.com/office/drawing/2014/main" id="{86377D63-6037-FC02-685C-3264A961500E}"/>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12" name="Imagen 17">
            <a:extLst>
              <a:ext uri="{FF2B5EF4-FFF2-40B4-BE49-F238E27FC236}">
                <a16:creationId xmlns:a16="http://schemas.microsoft.com/office/drawing/2014/main" id="{9B0BD667-188C-CC0E-9162-83C91FBC6E11}"/>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Tree>
    <p:extLst>
      <p:ext uri="{BB962C8B-B14F-4D97-AF65-F5344CB8AC3E}">
        <p14:creationId xmlns:p14="http://schemas.microsoft.com/office/powerpoint/2010/main" val="177444853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5" r:id="rId5"/>
    <p:sldLayoutId id="2147483660" r:id="rId6"/>
    <p:sldLayoutId id="2147483657" r:id="rId7"/>
    <p:sldLayoutId id="2147483661"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315200"/>
          </a:xfrm>
          <a:prstGeom prst="rect">
            <a:avLst/>
          </a:prstGeom>
        </p:spPr>
      </p:pic>
      <p:pic>
        <p:nvPicPr>
          <p:cNvPr id="6" name="yt1s.com - Netflix New Logo Animation 2019.mp3">
            <a:hlinkClick r:id="" action="ppaction://media"/>
            <a:extLst>
              <a:ext uri="{FF2B5EF4-FFF2-40B4-BE49-F238E27FC236}">
                <a16:creationId xmlns:a16="http://schemas.microsoft.com/office/drawing/2014/main" id="{73ED09FF-78EF-499D-89ED-86FA35AA2E25}"/>
              </a:ext>
            </a:extLst>
          </p:cNvPr>
          <p:cNvPicPr>
            <a:picLocks noChangeAspect="1"/>
          </p:cNvPicPr>
          <p:nvPr>
            <a:audioFile r:link="rId1"/>
            <p:extLst>
              <p:ext uri="{DAA4B4D4-6D71-4841-9C94-3DE7FCFB9230}">
                <p14:media xmlns:p14="http://schemas.microsoft.com/office/powerpoint/2010/main" r:embed="rId2">
                  <p14:trim st="306.0417" end="1786.889"/>
                  <p14:fade out="1500"/>
                </p14:media>
              </p:ext>
            </p:extLst>
          </p:nvPr>
        </p:nvPicPr>
        <p:blipFill>
          <a:blip r:embed="rId5"/>
          <a:stretch>
            <a:fillRect/>
          </a:stretch>
        </p:blipFill>
        <p:spPr>
          <a:xfrm>
            <a:off x="12690232" y="6019800"/>
            <a:ext cx="609600" cy="609600"/>
          </a:xfrm>
          <a:prstGeom prst="rect">
            <a:avLst/>
          </a:prstGeom>
        </p:spPr>
      </p:pic>
    </p:spTree>
    <p:extLst>
      <p:ext uri="{BB962C8B-B14F-4D97-AF65-F5344CB8AC3E}">
        <p14:creationId xmlns:p14="http://schemas.microsoft.com/office/powerpoint/2010/main" val="357147140"/>
      </p:ext>
    </p:extLst>
  </p:cSld>
  <p:clrMapOvr>
    <a:masterClrMapping/>
  </p:clrMapOvr>
  <p:transition advClick="0" advTm="38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0" objId="6"/>
        <p14:stopEvt time="2251"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err="1">
                <a:solidFill>
                  <a:srgbClr val="FF0000"/>
                </a:solidFill>
                <a:latin typeface="Bebas Neue" panose="020B0606020202050201" pitchFamily="34" charset="0"/>
              </a:rPr>
              <a:t>NEtflix</a:t>
            </a:r>
            <a:endParaRPr lang="en-US" sz="1600" dirty="0">
              <a:solidFill>
                <a:srgbClr val="FF0000"/>
              </a:solidFill>
              <a:latin typeface="Bebas Neue" panose="020B0606020202050201" pitchFamily="34" charset="0"/>
            </a:endParaRPr>
          </a:p>
        </p:txBody>
      </p:sp>
      <p:sp>
        <p:nvSpPr>
          <p:cNvPr id="12" name="TextBox 3">
            <a:extLst>
              <a:ext uri="{FF2B5EF4-FFF2-40B4-BE49-F238E27FC236}">
                <a16:creationId xmlns:a16="http://schemas.microsoft.com/office/drawing/2014/main" id="{C3C17FAC-4649-45DF-8F93-97727ACC2E2E}"/>
              </a:ext>
            </a:extLst>
          </p:cNvPr>
          <p:cNvSpPr txBox="1"/>
          <p:nvPr/>
        </p:nvSpPr>
        <p:spPr>
          <a:xfrm>
            <a:off x="2438400" y="1111643"/>
            <a:ext cx="7603200"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Dataset Used</a:t>
            </a:r>
            <a:endParaRPr lang="en-US" sz="3600" dirty="0">
              <a:solidFill>
                <a:schemeClr val="bg1"/>
              </a:solidFill>
              <a:latin typeface="Helvetica" pitchFamily="34" charset="0"/>
              <a:cs typeface="Helvetica" pitchFamily="3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9"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6" name="Picture 5" descr="Graphical user interface&#10;&#10;Description automatically generated">
            <a:extLst>
              <a:ext uri="{FF2B5EF4-FFF2-40B4-BE49-F238E27FC236}">
                <a16:creationId xmlns:a16="http://schemas.microsoft.com/office/drawing/2014/main" id="{24E3902B-F9DD-0DD8-7953-0BB54BE4C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155134"/>
            <a:ext cx="7772400" cy="4088881"/>
          </a:xfrm>
          <a:prstGeom prst="rect">
            <a:avLst/>
          </a:prstGeom>
        </p:spPr>
      </p:pic>
    </p:spTree>
    <p:extLst>
      <p:ext uri="{BB962C8B-B14F-4D97-AF65-F5344CB8AC3E}">
        <p14:creationId xmlns:p14="http://schemas.microsoft.com/office/powerpoint/2010/main" val="34234120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err="1">
                <a:solidFill>
                  <a:srgbClr val="FF0000"/>
                </a:solidFill>
                <a:latin typeface="Bebas Neue" panose="020B0606020202050201" pitchFamily="34" charset="0"/>
              </a:rPr>
              <a:t>NEtflix</a:t>
            </a:r>
            <a:endParaRPr lang="en-US" sz="1600" dirty="0">
              <a:solidFill>
                <a:srgbClr val="FF0000"/>
              </a:solidFill>
              <a:latin typeface="Bebas Neue" panose="020B0606020202050201" pitchFamily="34" charset="0"/>
            </a:endParaRPr>
          </a:p>
        </p:txBody>
      </p:sp>
      <p:sp>
        <p:nvSpPr>
          <p:cNvPr id="12" name="TextBox 3">
            <a:extLst>
              <a:ext uri="{FF2B5EF4-FFF2-40B4-BE49-F238E27FC236}">
                <a16:creationId xmlns:a16="http://schemas.microsoft.com/office/drawing/2014/main" id="{C3C17FAC-4649-45DF-8F93-97727ACC2E2E}"/>
              </a:ext>
            </a:extLst>
          </p:cNvPr>
          <p:cNvSpPr txBox="1"/>
          <p:nvPr/>
        </p:nvSpPr>
        <p:spPr>
          <a:xfrm>
            <a:off x="2209800" y="1262249"/>
            <a:ext cx="7603200"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Missing Values</a:t>
            </a:r>
            <a:endParaRPr lang="en-US" sz="3600" dirty="0">
              <a:solidFill>
                <a:schemeClr val="bg1"/>
              </a:solidFill>
              <a:latin typeface="Helvetica" pitchFamily="34" charset="0"/>
              <a:cs typeface="Helvetica" pitchFamily="3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9"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3" name="Picture 2" descr="Table&#10;&#10;Description automatically generated">
            <a:extLst>
              <a:ext uri="{FF2B5EF4-FFF2-40B4-BE49-F238E27FC236}">
                <a16:creationId xmlns:a16="http://schemas.microsoft.com/office/drawing/2014/main" id="{0DDA9807-892B-A66C-EA3B-50E4DEDC9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576" y="2159254"/>
            <a:ext cx="7772400" cy="2934195"/>
          </a:xfrm>
          <a:prstGeom prst="rect">
            <a:avLst/>
          </a:prstGeom>
        </p:spPr>
      </p:pic>
    </p:spTree>
    <p:extLst>
      <p:ext uri="{BB962C8B-B14F-4D97-AF65-F5344CB8AC3E}">
        <p14:creationId xmlns:p14="http://schemas.microsoft.com/office/powerpoint/2010/main" val="25493906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err="1">
                <a:solidFill>
                  <a:srgbClr val="FF0000"/>
                </a:solidFill>
                <a:latin typeface="Bebas Neue" panose="020B0606020202050201" pitchFamily="34" charset="0"/>
              </a:rPr>
              <a:t>NEtflix</a:t>
            </a:r>
            <a:endParaRPr lang="en-US" sz="1600" dirty="0">
              <a:solidFill>
                <a:srgbClr val="FF0000"/>
              </a:solidFill>
              <a:latin typeface="Bebas Neue" panose="020B0606020202050201" pitchFamily="34" charset="0"/>
            </a:endParaRPr>
          </a:p>
        </p:txBody>
      </p:sp>
      <p:sp>
        <p:nvSpPr>
          <p:cNvPr id="12" name="TextBox 3">
            <a:extLst>
              <a:ext uri="{FF2B5EF4-FFF2-40B4-BE49-F238E27FC236}">
                <a16:creationId xmlns:a16="http://schemas.microsoft.com/office/drawing/2014/main" id="{C3C17FAC-4649-45DF-8F93-97727ACC2E2E}"/>
              </a:ext>
            </a:extLst>
          </p:cNvPr>
          <p:cNvSpPr txBox="1"/>
          <p:nvPr/>
        </p:nvSpPr>
        <p:spPr>
          <a:xfrm>
            <a:off x="-680156" y="2697480"/>
            <a:ext cx="7603200"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Detecting</a:t>
            </a:r>
          </a:p>
          <a:p>
            <a:pPr algn="ctr"/>
            <a:r>
              <a:rPr lang="en-US" sz="3600" b="1" dirty="0">
                <a:solidFill>
                  <a:schemeClr val="bg1"/>
                </a:solidFill>
                <a:latin typeface="Helvetica" pitchFamily="34" charset="0"/>
                <a:cs typeface="Helvetica" pitchFamily="34" charset="0"/>
              </a:rPr>
              <a:t>Null </a:t>
            </a:r>
          </a:p>
          <a:p>
            <a:pPr algn="ctr"/>
            <a:r>
              <a:rPr lang="en-US" sz="3600" b="1" dirty="0">
                <a:solidFill>
                  <a:schemeClr val="bg1"/>
                </a:solidFill>
                <a:latin typeface="Helvetica" pitchFamily="34" charset="0"/>
                <a:cs typeface="Helvetica" pitchFamily="34" charset="0"/>
              </a:rPr>
              <a:t>And</a:t>
            </a:r>
          </a:p>
          <a:p>
            <a:pPr algn="ctr"/>
            <a:r>
              <a:rPr lang="en-US" sz="3600" b="1" dirty="0">
                <a:solidFill>
                  <a:schemeClr val="bg1"/>
                </a:solidFill>
                <a:latin typeface="Helvetica" pitchFamily="34" charset="0"/>
                <a:cs typeface="Helvetica" pitchFamily="34" charset="0"/>
              </a:rPr>
              <a:t>Duplicate Values</a:t>
            </a:r>
            <a:endParaRPr lang="en-US" sz="3600" dirty="0">
              <a:solidFill>
                <a:schemeClr val="bg1"/>
              </a:solidFill>
              <a:latin typeface="Helvetica" pitchFamily="34" charset="0"/>
              <a:cs typeface="Helvetica" pitchFamily="3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9"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4" name="Picture 3" descr="Table&#10;&#10;Description automatically generated with medium confidence">
            <a:extLst>
              <a:ext uri="{FF2B5EF4-FFF2-40B4-BE49-F238E27FC236}">
                <a16:creationId xmlns:a16="http://schemas.microsoft.com/office/drawing/2014/main" id="{1E22AB2D-9ECD-D174-68B9-D64686503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552" y="377224"/>
            <a:ext cx="3142432" cy="6338887"/>
          </a:xfrm>
          <a:prstGeom prst="rect">
            <a:avLst/>
          </a:prstGeom>
        </p:spPr>
      </p:pic>
    </p:spTree>
    <p:extLst>
      <p:ext uri="{BB962C8B-B14F-4D97-AF65-F5344CB8AC3E}">
        <p14:creationId xmlns:p14="http://schemas.microsoft.com/office/powerpoint/2010/main" val="31958392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err="1">
                <a:solidFill>
                  <a:srgbClr val="FF0000"/>
                </a:solidFill>
                <a:latin typeface="Bebas Neue" panose="020B0606020202050201" pitchFamily="34" charset="0"/>
              </a:rPr>
              <a:t>NEtflix</a:t>
            </a:r>
            <a:endParaRPr lang="en-US" sz="1600" dirty="0">
              <a:solidFill>
                <a:srgbClr val="FF0000"/>
              </a:solidFill>
              <a:latin typeface="Bebas Neue" panose="020B0606020202050201" pitchFamily="34" charset="0"/>
            </a:endParaRPr>
          </a:p>
        </p:txBody>
      </p:sp>
      <p:sp>
        <p:nvSpPr>
          <p:cNvPr id="12" name="TextBox 3">
            <a:extLst>
              <a:ext uri="{FF2B5EF4-FFF2-40B4-BE49-F238E27FC236}">
                <a16:creationId xmlns:a16="http://schemas.microsoft.com/office/drawing/2014/main" id="{C3C17FAC-4649-45DF-8F93-97727ACC2E2E}"/>
              </a:ext>
            </a:extLst>
          </p:cNvPr>
          <p:cNvSpPr txBox="1"/>
          <p:nvPr/>
        </p:nvSpPr>
        <p:spPr>
          <a:xfrm>
            <a:off x="2294400" y="817252"/>
            <a:ext cx="7603200"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Null Values Heat Map</a:t>
            </a:r>
            <a:endParaRPr lang="en-US" sz="3600" dirty="0">
              <a:solidFill>
                <a:schemeClr val="bg1"/>
              </a:solidFill>
              <a:latin typeface="Helvetica" pitchFamily="34" charset="0"/>
              <a:cs typeface="Helvetica" pitchFamily="3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9"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4" name="Picture 3" descr="Chart, waterfall chart&#10;&#10;Description automatically generated">
            <a:extLst>
              <a:ext uri="{FF2B5EF4-FFF2-40B4-BE49-F238E27FC236}">
                <a16:creationId xmlns:a16="http://schemas.microsoft.com/office/drawing/2014/main" id="{2BD7CE4A-B445-6557-9209-BF464DDF9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154" y="1746309"/>
            <a:ext cx="6729692" cy="4805669"/>
          </a:xfrm>
          <a:prstGeom prst="rect">
            <a:avLst/>
          </a:prstGeom>
        </p:spPr>
      </p:pic>
    </p:spTree>
    <p:extLst>
      <p:ext uri="{BB962C8B-B14F-4D97-AF65-F5344CB8AC3E}">
        <p14:creationId xmlns:p14="http://schemas.microsoft.com/office/powerpoint/2010/main" val="5045974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a:extLst>
              <a:ext uri="{FF2B5EF4-FFF2-40B4-BE49-F238E27FC236}">
                <a16:creationId xmlns:a16="http://schemas.microsoft.com/office/drawing/2014/main" id="{C3C17FAC-4649-45DF-8F93-97727ACC2E2E}"/>
              </a:ext>
            </a:extLst>
          </p:cNvPr>
          <p:cNvSpPr txBox="1"/>
          <p:nvPr/>
        </p:nvSpPr>
        <p:spPr>
          <a:xfrm>
            <a:off x="510990" y="1423614"/>
            <a:ext cx="7603200" cy="731520"/>
          </a:xfrm>
          <a:prstGeom prst="rect">
            <a:avLst/>
          </a:prstGeom>
          <a:noFill/>
        </p:spPr>
        <p:txBody>
          <a:bodyPr wrap="square" lIns="0" tIns="0" rIns="0" bIns="0" rtlCol="0" anchor="ctr" anchorCtr="0">
            <a:noAutofit/>
          </a:bodyPr>
          <a:lstStyle/>
          <a:p>
            <a:r>
              <a:rPr lang="en-US" sz="3600" dirty="0">
                <a:solidFill>
                  <a:schemeClr val="bg1"/>
                </a:solidFill>
                <a:latin typeface="Helvetica" pitchFamily="34" charset="0"/>
                <a:cs typeface="Helvetica" pitchFamily="34" charset="0"/>
              </a:rPr>
              <a:t>Dropping Unwanted Columns</a:t>
            </a:r>
          </a:p>
        </p:txBody>
      </p:sp>
      <p:sp>
        <p:nvSpPr>
          <p:cNvPr id="29" name="Home     TV Shows     Movies     Recently Added     My List">
            <a:extLst>
              <a:ext uri="{FF2B5EF4-FFF2-40B4-BE49-F238E27FC236}">
                <a16:creationId xmlns:a16="http://schemas.microsoft.com/office/drawing/2014/main" id="{2AE15A0D-B8ED-4A9E-888D-2BEAC21EF48B}"/>
              </a:ext>
            </a:extLst>
          </p:cNvPr>
          <p:cNvSpPr txBox="1"/>
          <p:nvPr/>
        </p:nvSpPr>
        <p:spPr>
          <a:xfrm>
            <a:off x="5022787" y="368815"/>
            <a:ext cx="986127"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34" name="CuadroTexto 33"/>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35" name="Grupo 34"/>
          <p:cNvGrpSpPr/>
          <p:nvPr/>
        </p:nvGrpSpPr>
        <p:grpSpPr>
          <a:xfrm>
            <a:off x="10406955" y="294187"/>
            <a:ext cx="1370708" cy="372563"/>
            <a:chOff x="10406955" y="294187"/>
            <a:chExt cx="1370708" cy="372563"/>
          </a:xfrm>
        </p:grpSpPr>
        <p:pic>
          <p:nvPicPr>
            <p:cNvPr id="40"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1" name="Triángulo isósceles 40"/>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4" name="Elipse 43"/>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3" name="Picture 2" descr="Graphical user interface, text, application&#10;&#10;Description automatically generated">
            <a:extLst>
              <a:ext uri="{FF2B5EF4-FFF2-40B4-BE49-F238E27FC236}">
                <a16:creationId xmlns:a16="http://schemas.microsoft.com/office/drawing/2014/main" id="{0CC52347-2D94-18BA-8E24-A4A5F533C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78" y="2255718"/>
            <a:ext cx="11332358" cy="3876858"/>
          </a:xfrm>
          <a:prstGeom prst="rect">
            <a:avLst/>
          </a:prstGeom>
        </p:spPr>
      </p:pic>
    </p:spTree>
    <p:extLst>
      <p:ext uri="{BB962C8B-B14F-4D97-AF65-F5344CB8AC3E}">
        <p14:creationId xmlns:p14="http://schemas.microsoft.com/office/powerpoint/2010/main" val="21096739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a:extLst>
              <a:ext uri="{FF2B5EF4-FFF2-40B4-BE49-F238E27FC236}">
                <a16:creationId xmlns:a16="http://schemas.microsoft.com/office/drawing/2014/main" id="{C3C17FAC-4649-45DF-8F93-97727ACC2E2E}"/>
              </a:ext>
            </a:extLst>
          </p:cNvPr>
          <p:cNvSpPr txBox="1"/>
          <p:nvPr/>
        </p:nvSpPr>
        <p:spPr>
          <a:xfrm>
            <a:off x="604878" y="2779814"/>
            <a:ext cx="7603200" cy="731520"/>
          </a:xfrm>
          <a:prstGeom prst="rect">
            <a:avLst/>
          </a:prstGeom>
          <a:noFill/>
        </p:spPr>
        <p:txBody>
          <a:bodyPr wrap="square" lIns="0" tIns="0" rIns="0" bIns="0" rtlCol="0" anchor="ctr" anchorCtr="0">
            <a:noAutofit/>
          </a:bodyPr>
          <a:lstStyle/>
          <a:p>
            <a:r>
              <a:rPr lang="en-US" sz="3600" dirty="0">
                <a:solidFill>
                  <a:schemeClr val="bg1"/>
                </a:solidFill>
                <a:latin typeface="Helvetica" pitchFamily="34" charset="0"/>
                <a:cs typeface="Helvetica" pitchFamily="34" charset="0"/>
              </a:rPr>
              <a:t>Heat Map</a:t>
            </a:r>
          </a:p>
        </p:txBody>
      </p:sp>
      <p:sp>
        <p:nvSpPr>
          <p:cNvPr id="29" name="Home     TV Shows     Movies     Recently Added     My List">
            <a:extLst>
              <a:ext uri="{FF2B5EF4-FFF2-40B4-BE49-F238E27FC236}">
                <a16:creationId xmlns:a16="http://schemas.microsoft.com/office/drawing/2014/main" id="{2AE15A0D-B8ED-4A9E-888D-2BEAC21EF48B}"/>
              </a:ext>
            </a:extLst>
          </p:cNvPr>
          <p:cNvSpPr txBox="1"/>
          <p:nvPr/>
        </p:nvSpPr>
        <p:spPr>
          <a:xfrm>
            <a:off x="5022787" y="368815"/>
            <a:ext cx="986127"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34" name="CuadroTexto 33"/>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35" name="Grupo 34"/>
          <p:cNvGrpSpPr/>
          <p:nvPr/>
        </p:nvGrpSpPr>
        <p:grpSpPr>
          <a:xfrm>
            <a:off x="10406955" y="294187"/>
            <a:ext cx="1370708" cy="372563"/>
            <a:chOff x="10406955" y="294187"/>
            <a:chExt cx="1370708" cy="372563"/>
          </a:xfrm>
        </p:grpSpPr>
        <p:pic>
          <p:nvPicPr>
            <p:cNvPr id="40"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1" name="Triángulo isósceles 40"/>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4" name="Elipse 43"/>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4" name="Picture 3" descr="Graphical user interface, application, Teams, treemap chart&#10;&#10;Description automatically generated">
            <a:extLst>
              <a:ext uri="{FF2B5EF4-FFF2-40B4-BE49-F238E27FC236}">
                <a16:creationId xmlns:a16="http://schemas.microsoft.com/office/drawing/2014/main" id="{9E6CFA08-6C57-7D1E-44A1-FB847A275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986" y="341414"/>
            <a:ext cx="7298969" cy="6339840"/>
          </a:xfrm>
          <a:prstGeom prst="rect">
            <a:avLst/>
          </a:prstGeom>
        </p:spPr>
      </p:pic>
    </p:spTree>
    <p:extLst>
      <p:ext uri="{BB962C8B-B14F-4D97-AF65-F5344CB8AC3E}">
        <p14:creationId xmlns:p14="http://schemas.microsoft.com/office/powerpoint/2010/main" val="243523854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a:extLst>
              <a:ext uri="{FF2B5EF4-FFF2-40B4-BE49-F238E27FC236}">
                <a16:creationId xmlns:a16="http://schemas.microsoft.com/office/drawing/2014/main" id="{C3C17FAC-4649-45DF-8F93-97727ACC2E2E}"/>
              </a:ext>
            </a:extLst>
          </p:cNvPr>
          <p:cNvSpPr txBox="1"/>
          <p:nvPr/>
        </p:nvSpPr>
        <p:spPr>
          <a:xfrm>
            <a:off x="2294399" y="424323"/>
            <a:ext cx="7603200" cy="731520"/>
          </a:xfrm>
          <a:prstGeom prst="rect">
            <a:avLst/>
          </a:prstGeom>
          <a:noFill/>
        </p:spPr>
        <p:txBody>
          <a:bodyPr wrap="square" lIns="0" tIns="0" rIns="0" bIns="0" rtlCol="0" anchor="ctr" anchorCtr="0">
            <a:noAutofit/>
          </a:bodyPr>
          <a:lstStyle/>
          <a:p>
            <a:pPr algn="ctr"/>
            <a:r>
              <a:rPr lang="en-US" sz="3600" dirty="0">
                <a:solidFill>
                  <a:schemeClr val="bg1"/>
                </a:solidFill>
                <a:latin typeface="Helvetica" pitchFamily="34" charset="0"/>
                <a:cs typeface="Helvetica" pitchFamily="34" charset="0"/>
              </a:rPr>
              <a:t>Pair Plots</a:t>
            </a:r>
          </a:p>
        </p:txBody>
      </p:sp>
      <p:sp>
        <p:nvSpPr>
          <p:cNvPr id="29" name="Home     TV Shows     Movies     Recently Added     My List">
            <a:extLst>
              <a:ext uri="{FF2B5EF4-FFF2-40B4-BE49-F238E27FC236}">
                <a16:creationId xmlns:a16="http://schemas.microsoft.com/office/drawing/2014/main" id="{2AE15A0D-B8ED-4A9E-888D-2BEAC21EF48B}"/>
              </a:ext>
            </a:extLst>
          </p:cNvPr>
          <p:cNvSpPr txBox="1"/>
          <p:nvPr/>
        </p:nvSpPr>
        <p:spPr>
          <a:xfrm>
            <a:off x="5022787" y="368815"/>
            <a:ext cx="986127"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34" name="CuadroTexto 33"/>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35" name="Grupo 34"/>
          <p:cNvGrpSpPr/>
          <p:nvPr/>
        </p:nvGrpSpPr>
        <p:grpSpPr>
          <a:xfrm>
            <a:off x="10406955" y="294187"/>
            <a:ext cx="1370708" cy="372563"/>
            <a:chOff x="10406955" y="294187"/>
            <a:chExt cx="1370708" cy="372563"/>
          </a:xfrm>
        </p:grpSpPr>
        <p:pic>
          <p:nvPicPr>
            <p:cNvPr id="40"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1" name="Triángulo isósceles 40"/>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4" name="Elipse 43"/>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3" name="Picture 2" descr="Diagram&#10;&#10;Description automatically generated">
            <a:extLst>
              <a:ext uri="{FF2B5EF4-FFF2-40B4-BE49-F238E27FC236}">
                <a16:creationId xmlns:a16="http://schemas.microsoft.com/office/drawing/2014/main" id="{B5249AF8-28E0-0BBA-50FB-C8E7DFC30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882" y="1333774"/>
            <a:ext cx="5798236" cy="5155411"/>
          </a:xfrm>
          <a:prstGeom prst="rect">
            <a:avLst/>
          </a:prstGeom>
        </p:spPr>
      </p:pic>
    </p:spTree>
    <p:extLst>
      <p:ext uri="{BB962C8B-B14F-4D97-AF65-F5344CB8AC3E}">
        <p14:creationId xmlns:p14="http://schemas.microsoft.com/office/powerpoint/2010/main" val="383103285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a:extLst>
              <a:ext uri="{FF2B5EF4-FFF2-40B4-BE49-F238E27FC236}">
                <a16:creationId xmlns:a16="http://schemas.microsoft.com/office/drawing/2014/main" id="{C3C17FAC-4649-45DF-8F93-97727ACC2E2E}"/>
              </a:ext>
            </a:extLst>
          </p:cNvPr>
          <p:cNvSpPr txBox="1"/>
          <p:nvPr/>
        </p:nvSpPr>
        <p:spPr>
          <a:xfrm>
            <a:off x="2053368" y="368815"/>
            <a:ext cx="7603200" cy="731520"/>
          </a:xfrm>
          <a:prstGeom prst="rect">
            <a:avLst/>
          </a:prstGeom>
          <a:noFill/>
        </p:spPr>
        <p:txBody>
          <a:bodyPr wrap="square" lIns="0" tIns="0" rIns="0" bIns="0" rtlCol="0" anchor="ctr" anchorCtr="0">
            <a:noAutofit/>
          </a:bodyPr>
          <a:lstStyle/>
          <a:p>
            <a:pPr algn="ctr"/>
            <a:r>
              <a:rPr lang="en-US" sz="3600" dirty="0">
                <a:solidFill>
                  <a:schemeClr val="bg1"/>
                </a:solidFill>
                <a:latin typeface="Helvetica" pitchFamily="34" charset="0"/>
                <a:cs typeface="Helvetica" pitchFamily="34" charset="0"/>
              </a:rPr>
              <a:t>Histogram</a:t>
            </a:r>
          </a:p>
        </p:txBody>
      </p:sp>
      <p:sp>
        <p:nvSpPr>
          <p:cNvPr id="29" name="Home     TV Shows     Movies     Recently Added     My List">
            <a:extLst>
              <a:ext uri="{FF2B5EF4-FFF2-40B4-BE49-F238E27FC236}">
                <a16:creationId xmlns:a16="http://schemas.microsoft.com/office/drawing/2014/main" id="{2AE15A0D-B8ED-4A9E-888D-2BEAC21EF48B}"/>
              </a:ext>
            </a:extLst>
          </p:cNvPr>
          <p:cNvSpPr txBox="1"/>
          <p:nvPr/>
        </p:nvSpPr>
        <p:spPr>
          <a:xfrm>
            <a:off x="5022787" y="368815"/>
            <a:ext cx="986127"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34" name="CuadroTexto 33"/>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35" name="Grupo 34"/>
          <p:cNvGrpSpPr/>
          <p:nvPr/>
        </p:nvGrpSpPr>
        <p:grpSpPr>
          <a:xfrm>
            <a:off x="10406955" y="294187"/>
            <a:ext cx="1370708" cy="372563"/>
            <a:chOff x="10406955" y="294187"/>
            <a:chExt cx="1370708" cy="372563"/>
          </a:xfrm>
        </p:grpSpPr>
        <p:pic>
          <p:nvPicPr>
            <p:cNvPr id="40"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1" name="Triángulo isósceles 40"/>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4" name="Elipse 43"/>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4" name="Picture 3" descr="Graphical user interface, chart, waterfall chart, box and whisker chart&#10;&#10;Description automatically generated">
            <a:extLst>
              <a:ext uri="{FF2B5EF4-FFF2-40B4-BE49-F238E27FC236}">
                <a16:creationId xmlns:a16="http://schemas.microsoft.com/office/drawing/2014/main" id="{FB8D48DF-B9D3-515A-A278-85A4C63F1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712" y="1100335"/>
            <a:ext cx="6738392" cy="5536640"/>
          </a:xfrm>
          <a:prstGeom prst="rect">
            <a:avLst/>
          </a:prstGeom>
        </p:spPr>
      </p:pic>
    </p:spTree>
    <p:extLst>
      <p:ext uri="{BB962C8B-B14F-4D97-AF65-F5344CB8AC3E}">
        <p14:creationId xmlns:p14="http://schemas.microsoft.com/office/powerpoint/2010/main" val="4187014021"/>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Home     TV Shows     Movies     Recently Added     My List">
            <a:extLst>
              <a:ext uri="{FF2B5EF4-FFF2-40B4-BE49-F238E27FC236}">
                <a16:creationId xmlns:a16="http://schemas.microsoft.com/office/drawing/2014/main" id="{2AE15A0D-B8ED-4A9E-888D-2BEAC21EF48B}"/>
              </a:ext>
            </a:extLst>
          </p:cNvPr>
          <p:cNvSpPr txBox="1"/>
          <p:nvPr/>
        </p:nvSpPr>
        <p:spPr>
          <a:xfrm>
            <a:off x="25208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26" name="Home     TV Shows     Movies     Recently Added     My List">
            <a:extLst>
              <a:ext uri="{FF2B5EF4-FFF2-40B4-BE49-F238E27FC236}">
                <a16:creationId xmlns:a16="http://schemas.microsoft.com/office/drawing/2014/main" id="{2AE15A0D-B8ED-4A9E-888D-2BEAC21EF48B}"/>
              </a:ext>
            </a:extLst>
          </p:cNvPr>
          <p:cNvSpPr txBox="1"/>
          <p:nvPr/>
        </p:nvSpPr>
        <p:spPr>
          <a:xfrm>
            <a:off x="33717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27" name="Home     TV Shows     Movies     Recently Added     My List">
            <a:extLst>
              <a:ext uri="{FF2B5EF4-FFF2-40B4-BE49-F238E27FC236}">
                <a16:creationId xmlns:a16="http://schemas.microsoft.com/office/drawing/2014/main" id="{2AE15A0D-B8ED-4A9E-888D-2BEAC21EF48B}"/>
              </a:ext>
            </a:extLst>
          </p:cNvPr>
          <p:cNvSpPr txBox="1"/>
          <p:nvPr/>
        </p:nvSpPr>
        <p:spPr>
          <a:xfrm>
            <a:off x="41845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29" name="Home     TV Shows     Movies     Recently Added     My List">
            <a:extLst>
              <a:ext uri="{FF2B5EF4-FFF2-40B4-BE49-F238E27FC236}">
                <a16:creationId xmlns:a16="http://schemas.microsoft.com/office/drawing/2014/main" id="{2AE15A0D-B8ED-4A9E-888D-2BEAC21EF48B}"/>
              </a:ext>
            </a:extLst>
          </p:cNvPr>
          <p:cNvSpPr txBox="1"/>
          <p:nvPr/>
        </p:nvSpPr>
        <p:spPr>
          <a:xfrm>
            <a:off x="50227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30" name="Home     TV Shows     Movies     Recently Added     My List">
            <a:extLst>
              <a:ext uri="{FF2B5EF4-FFF2-40B4-BE49-F238E27FC236}">
                <a16:creationId xmlns:a16="http://schemas.microsoft.com/office/drawing/2014/main" id="{2AE15A0D-B8ED-4A9E-888D-2BEAC21EF48B}"/>
              </a:ext>
            </a:extLst>
          </p:cNvPr>
          <p:cNvSpPr txBox="1"/>
          <p:nvPr/>
        </p:nvSpPr>
        <p:spPr>
          <a:xfrm>
            <a:off x="58736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35" name="TextBox 3">
            <a:extLst>
              <a:ext uri="{FF2B5EF4-FFF2-40B4-BE49-F238E27FC236}">
                <a16:creationId xmlns:a16="http://schemas.microsoft.com/office/drawing/2014/main" id="{C3C17FAC-4649-45DF-8F93-97727ACC2E2E}"/>
              </a:ext>
            </a:extLst>
          </p:cNvPr>
          <p:cNvSpPr txBox="1"/>
          <p:nvPr/>
        </p:nvSpPr>
        <p:spPr>
          <a:xfrm>
            <a:off x="1779989" y="1041349"/>
            <a:ext cx="7691978" cy="1133155"/>
          </a:xfrm>
          <a:prstGeom prst="rect">
            <a:avLst/>
          </a:prstGeom>
          <a:noFill/>
        </p:spPr>
        <p:txBody>
          <a:bodyPr wrap="square" lIns="0" tIns="0" rIns="0" bIns="0" rtlCol="0" anchor="ctr" anchorCtr="0">
            <a:noAutofit/>
          </a:bodyPr>
          <a:lstStyle/>
          <a:p>
            <a:pPr algn="ctr"/>
            <a:r>
              <a:rPr lang="en-US" sz="3600" dirty="0">
                <a:solidFill>
                  <a:srgbClr val="CC0000"/>
                </a:solidFill>
                <a:latin typeface="Helvetica" pitchFamily="34" charset="0"/>
                <a:cs typeface="Helvetica" pitchFamily="34" charset="0"/>
              </a:rPr>
              <a:t>Visualization of Dataset</a:t>
            </a:r>
          </a:p>
        </p:txBody>
      </p:sp>
      <p:sp>
        <p:nvSpPr>
          <p:cNvPr id="40" name="TextBox 47">
            <a:extLst>
              <a:ext uri="{FF2B5EF4-FFF2-40B4-BE49-F238E27FC236}">
                <a16:creationId xmlns:a16="http://schemas.microsoft.com/office/drawing/2014/main" id="{A6920CD3-D93F-460E-89A6-BCE43074A5BA}"/>
              </a:ext>
            </a:extLst>
          </p:cNvPr>
          <p:cNvSpPr txBox="1"/>
          <p:nvPr/>
        </p:nvSpPr>
        <p:spPr>
          <a:xfrm>
            <a:off x="736595" y="4695037"/>
            <a:ext cx="3033597" cy="338554"/>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Scatter</a:t>
            </a:r>
            <a:r>
              <a:rPr lang="en-US" sz="1400" dirty="0">
                <a:solidFill>
                  <a:schemeClr val="bg1"/>
                </a:solidFill>
                <a:latin typeface="Arial" panose="020B0604020202020204" pitchFamily="34" charset="0"/>
                <a:cs typeface="Arial" panose="020B0604020202020204" pitchFamily="34" charset="0"/>
              </a:rPr>
              <a:t> Plot</a:t>
            </a:r>
          </a:p>
        </p:txBody>
      </p:sp>
      <p:sp>
        <p:nvSpPr>
          <p:cNvPr id="43" name="TextBox 47">
            <a:extLst>
              <a:ext uri="{FF2B5EF4-FFF2-40B4-BE49-F238E27FC236}">
                <a16:creationId xmlns:a16="http://schemas.microsoft.com/office/drawing/2014/main" id="{A6920CD3-D93F-460E-89A6-BCE43074A5BA}"/>
              </a:ext>
            </a:extLst>
          </p:cNvPr>
          <p:cNvSpPr txBox="1"/>
          <p:nvPr/>
        </p:nvSpPr>
        <p:spPr>
          <a:xfrm>
            <a:off x="4579201" y="4695037"/>
            <a:ext cx="3033597" cy="338554"/>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Box Plot</a:t>
            </a:r>
          </a:p>
        </p:txBody>
      </p:sp>
      <p:sp>
        <p:nvSpPr>
          <p:cNvPr id="44" name="TextBox 47">
            <a:extLst>
              <a:ext uri="{FF2B5EF4-FFF2-40B4-BE49-F238E27FC236}">
                <a16:creationId xmlns:a16="http://schemas.microsoft.com/office/drawing/2014/main" id="{A6920CD3-D93F-460E-89A6-BCE43074A5BA}"/>
              </a:ext>
            </a:extLst>
          </p:cNvPr>
          <p:cNvSpPr txBox="1"/>
          <p:nvPr/>
        </p:nvSpPr>
        <p:spPr>
          <a:xfrm>
            <a:off x="8585133" y="4671206"/>
            <a:ext cx="3033597" cy="338554"/>
          </a:xfrm>
          <a:prstGeom prst="rect">
            <a:avLst/>
          </a:prstGeom>
          <a:noFill/>
        </p:spPr>
        <p:txBody>
          <a:bodyPr wrap="square" rtlCol="0">
            <a:spAutoFit/>
          </a:bodyPr>
          <a:lstStyle/>
          <a:p>
            <a:pPr algn="ctr"/>
            <a:r>
              <a:rPr lang="en-PH" sz="1600" i="0" dirty="0">
                <a:solidFill>
                  <a:schemeClr val="bg1"/>
                </a:solidFill>
                <a:effectLst/>
                <a:latin typeface="Open Sans" panose="020B0606030504020204" pitchFamily="34" charset="0"/>
              </a:rPr>
              <a:t>Histogram</a:t>
            </a:r>
            <a:endParaRPr lang="en-US" sz="1600" dirty="0">
              <a:solidFill>
                <a:schemeClr val="bg1"/>
              </a:solidFill>
              <a:latin typeface="Arial" panose="020B0604020202020204" pitchFamily="34" charset="0"/>
              <a:cs typeface="Arial" panose="020B0604020202020204" pitchFamily="34" charset="0"/>
            </a:endParaRPr>
          </a:p>
        </p:txBody>
      </p:sp>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6" name="Picture Placeholder 5" descr="Chart, scatter chart&#10;&#10;Description automatically generated">
            <a:extLst>
              <a:ext uri="{FF2B5EF4-FFF2-40B4-BE49-F238E27FC236}">
                <a16:creationId xmlns:a16="http://schemas.microsoft.com/office/drawing/2014/main" id="{F802AD8D-54A0-B4A8-ADEF-E0AE3472548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83" r="383"/>
          <a:stretch>
            <a:fillRect/>
          </a:stretch>
        </p:blipFill>
        <p:spPr>
          <a:xfrm>
            <a:off x="392835" y="2162963"/>
            <a:ext cx="3730130" cy="2395976"/>
          </a:xfrm>
        </p:spPr>
      </p:pic>
      <p:pic>
        <p:nvPicPr>
          <p:cNvPr id="34" name="Picture 33" descr="Chart&#10;&#10;Description automatically generated">
            <a:extLst>
              <a:ext uri="{FF2B5EF4-FFF2-40B4-BE49-F238E27FC236}">
                <a16:creationId xmlns:a16="http://schemas.microsoft.com/office/drawing/2014/main" id="{472F13C1-62E7-F74A-EE09-6A8A4DACD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323" y="2168733"/>
            <a:ext cx="3277351" cy="2520533"/>
          </a:xfrm>
          <a:prstGeom prst="rect">
            <a:avLst/>
          </a:prstGeom>
        </p:spPr>
      </p:pic>
      <p:pic>
        <p:nvPicPr>
          <p:cNvPr id="38" name="Picture 37" descr="Chart, histogram&#10;&#10;Description automatically generated">
            <a:extLst>
              <a:ext uri="{FF2B5EF4-FFF2-40B4-BE49-F238E27FC236}">
                <a16:creationId xmlns:a16="http://schemas.microsoft.com/office/drawing/2014/main" id="{ABC80C9A-10D4-B862-68C1-C56858D91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1660" y="2162963"/>
            <a:ext cx="3730130" cy="2527996"/>
          </a:xfrm>
          <a:prstGeom prst="rect">
            <a:avLst/>
          </a:prstGeom>
        </p:spPr>
      </p:pic>
    </p:spTree>
    <p:extLst>
      <p:ext uri="{BB962C8B-B14F-4D97-AF65-F5344CB8AC3E}">
        <p14:creationId xmlns:p14="http://schemas.microsoft.com/office/powerpoint/2010/main" val="3772894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Home     TV Shows     Movies     Recently Added     My List">
            <a:extLst>
              <a:ext uri="{FF2B5EF4-FFF2-40B4-BE49-F238E27FC236}">
                <a16:creationId xmlns:a16="http://schemas.microsoft.com/office/drawing/2014/main" id="{2AE15A0D-B8ED-4A9E-888D-2BEAC21EF48B}"/>
              </a:ext>
            </a:extLst>
          </p:cNvPr>
          <p:cNvSpPr txBox="1"/>
          <p:nvPr/>
        </p:nvSpPr>
        <p:spPr>
          <a:xfrm>
            <a:off x="25208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26" name="Home     TV Shows     Movies     Recently Added     My List">
            <a:extLst>
              <a:ext uri="{FF2B5EF4-FFF2-40B4-BE49-F238E27FC236}">
                <a16:creationId xmlns:a16="http://schemas.microsoft.com/office/drawing/2014/main" id="{2AE15A0D-B8ED-4A9E-888D-2BEAC21EF48B}"/>
              </a:ext>
            </a:extLst>
          </p:cNvPr>
          <p:cNvSpPr txBox="1"/>
          <p:nvPr/>
        </p:nvSpPr>
        <p:spPr>
          <a:xfrm>
            <a:off x="33717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27" name="Home     TV Shows     Movies     Recently Added     My List">
            <a:extLst>
              <a:ext uri="{FF2B5EF4-FFF2-40B4-BE49-F238E27FC236}">
                <a16:creationId xmlns:a16="http://schemas.microsoft.com/office/drawing/2014/main" id="{2AE15A0D-B8ED-4A9E-888D-2BEAC21EF48B}"/>
              </a:ext>
            </a:extLst>
          </p:cNvPr>
          <p:cNvSpPr txBox="1"/>
          <p:nvPr/>
        </p:nvSpPr>
        <p:spPr>
          <a:xfrm>
            <a:off x="41845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29" name="Home     TV Shows     Movies     Recently Added     My List">
            <a:extLst>
              <a:ext uri="{FF2B5EF4-FFF2-40B4-BE49-F238E27FC236}">
                <a16:creationId xmlns:a16="http://schemas.microsoft.com/office/drawing/2014/main" id="{2AE15A0D-B8ED-4A9E-888D-2BEAC21EF48B}"/>
              </a:ext>
            </a:extLst>
          </p:cNvPr>
          <p:cNvSpPr txBox="1"/>
          <p:nvPr/>
        </p:nvSpPr>
        <p:spPr>
          <a:xfrm>
            <a:off x="50227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30" name="Home     TV Shows     Movies     Recently Added     My List">
            <a:extLst>
              <a:ext uri="{FF2B5EF4-FFF2-40B4-BE49-F238E27FC236}">
                <a16:creationId xmlns:a16="http://schemas.microsoft.com/office/drawing/2014/main" id="{2AE15A0D-B8ED-4A9E-888D-2BEAC21EF48B}"/>
              </a:ext>
            </a:extLst>
          </p:cNvPr>
          <p:cNvSpPr txBox="1"/>
          <p:nvPr/>
        </p:nvSpPr>
        <p:spPr>
          <a:xfrm>
            <a:off x="58736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35" name="TextBox 3">
            <a:extLst>
              <a:ext uri="{FF2B5EF4-FFF2-40B4-BE49-F238E27FC236}">
                <a16:creationId xmlns:a16="http://schemas.microsoft.com/office/drawing/2014/main" id="{C3C17FAC-4649-45DF-8F93-97727ACC2E2E}"/>
              </a:ext>
            </a:extLst>
          </p:cNvPr>
          <p:cNvSpPr txBox="1"/>
          <p:nvPr/>
        </p:nvSpPr>
        <p:spPr>
          <a:xfrm>
            <a:off x="2389024" y="368815"/>
            <a:ext cx="7691978" cy="1133155"/>
          </a:xfrm>
          <a:prstGeom prst="rect">
            <a:avLst/>
          </a:prstGeom>
          <a:noFill/>
        </p:spPr>
        <p:txBody>
          <a:bodyPr wrap="square" lIns="0" tIns="0" rIns="0" bIns="0" rtlCol="0" anchor="ctr" anchorCtr="0">
            <a:noAutofit/>
          </a:bodyPr>
          <a:lstStyle/>
          <a:p>
            <a:pPr algn="ctr"/>
            <a:r>
              <a:rPr lang="en-US" sz="3600" dirty="0">
                <a:solidFill>
                  <a:srgbClr val="CC0000"/>
                </a:solidFill>
                <a:latin typeface="Helvetica" pitchFamily="34" charset="0"/>
                <a:cs typeface="Helvetica" pitchFamily="34" charset="0"/>
              </a:rPr>
              <a:t>Pie Chart</a:t>
            </a:r>
          </a:p>
        </p:txBody>
      </p:sp>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10" name="Picture 9" descr="Chart, pie chart&#10;&#10;Description automatically generated">
            <a:extLst>
              <a:ext uri="{FF2B5EF4-FFF2-40B4-BE49-F238E27FC236}">
                <a16:creationId xmlns:a16="http://schemas.microsoft.com/office/drawing/2014/main" id="{E9478682-2AAD-EEAE-B7FD-46CEFC00A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78" y="1871694"/>
            <a:ext cx="4579874" cy="4617491"/>
          </a:xfrm>
          <a:prstGeom prst="rect">
            <a:avLst/>
          </a:prstGeom>
        </p:spPr>
      </p:pic>
      <p:pic>
        <p:nvPicPr>
          <p:cNvPr id="12" name="Picture 11" descr="Chart, pie chart&#10;&#10;Description automatically generated">
            <a:extLst>
              <a:ext uri="{FF2B5EF4-FFF2-40B4-BE49-F238E27FC236}">
                <a16:creationId xmlns:a16="http://schemas.microsoft.com/office/drawing/2014/main" id="{B4E498D3-A630-D807-62FC-026C002A7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3648" y="1877311"/>
            <a:ext cx="4602519" cy="4706906"/>
          </a:xfrm>
          <a:prstGeom prst="rect">
            <a:avLst/>
          </a:prstGeom>
        </p:spPr>
      </p:pic>
    </p:spTree>
    <p:extLst>
      <p:ext uri="{BB962C8B-B14F-4D97-AF65-F5344CB8AC3E}">
        <p14:creationId xmlns:p14="http://schemas.microsoft.com/office/powerpoint/2010/main" val="132867919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yt1s.com - Netflix New Logo Animation 2019.mp3">
            <a:hlinkClick r:id="" action="ppaction://media"/>
            <a:extLst>
              <a:ext uri="{FF2B5EF4-FFF2-40B4-BE49-F238E27FC236}">
                <a16:creationId xmlns:a16="http://schemas.microsoft.com/office/drawing/2014/main" id="{73ED09FF-78EF-499D-89ED-86FA35AA2E25}"/>
              </a:ext>
            </a:extLst>
          </p:cNvPr>
          <p:cNvPicPr>
            <a:picLocks noChangeAspect="1"/>
          </p:cNvPicPr>
          <p:nvPr>
            <a:audioFile r:link="rId1"/>
            <p:extLst>
              <p:ext uri="{DAA4B4D4-6D71-4841-9C94-3DE7FCFB9230}">
                <p14:media xmlns:p14="http://schemas.microsoft.com/office/powerpoint/2010/main" r:embed="rId2">
                  <p14:trim st="306.0417" end="1786.889"/>
                  <p14:fade out="1500"/>
                </p14:media>
              </p:ext>
            </p:extLst>
          </p:nvPr>
        </p:nvPicPr>
        <p:blipFill>
          <a:blip r:embed="rId4"/>
          <a:stretch>
            <a:fillRect/>
          </a:stretch>
        </p:blipFill>
        <p:spPr>
          <a:xfrm>
            <a:off x="12690232" y="6019800"/>
            <a:ext cx="609600" cy="609600"/>
          </a:xfrm>
          <a:prstGeom prst="rect">
            <a:avLst/>
          </a:prstGeom>
        </p:spPr>
      </p:pic>
      <p:sp>
        <p:nvSpPr>
          <p:cNvPr id="11" name="CuadroTexto 10"/>
          <p:cNvSpPr txBox="1"/>
          <p:nvPr/>
        </p:nvSpPr>
        <p:spPr>
          <a:xfrm>
            <a:off x="1696016" y="1658639"/>
            <a:ext cx="8799968" cy="3540722"/>
          </a:xfrm>
          <a:prstGeom prst="rect">
            <a:avLst/>
          </a:prstGeom>
          <a:noFill/>
        </p:spPr>
        <p:txBody>
          <a:bodyPr wrap="square" rtlCol="0">
            <a:prstTxWarp prst="textDeflateBottom">
              <a:avLst>
                <a:gd name="adj" fmla="val 62420"/>
              </a:avLst>
            </a:prstTxWarp>
            <a:spAutoFit/>
            <a:scene3d>
              <a:camera prst="obliqueBottomRight"/>
              <a:lightRig rig="threePt" dir="t"/>
            </a:scene3d>
          </a:bodyPr>
          <a:lstStyle/>
          <a:p>
            <a:pPr algn="ctr"/>
            <a:r>
              <a:rPr lang="en-US" sz="13800" dirty="0">
                <a:solidFill>
                  <a:srgbClr val="FF0000"/>
                </a:solidFill>
                <a:latin typeface="Bebas Neue" panose="020B0606020202050201" pitchFamily="34" charset="0"/>
              </a:rPr>
              <a:t>NETFLIX MOVIES AND </a:t>
            </a:r>
          </a:p>
          <a:p>
            <a:pPr algn="ctr"/>
            <a:r>
              <a:rPr lang="en-US" sz="13800" dirty="0">
                <a:solidFill>
                  <a:srgbClr val="FF0000"/>
                </a:solidFill>
                <a:latin typeface="Bebas Neue" panose="020B0606020202050201" pitchFamily="34" charset="0"/>
              </a:rPr>
              <a:t>TV SHOWS</a:t>
            </a:r>
          </a:p>
        </p:txBody>
      </p:sp>
    </p:spTree>
    <p:extLst>
      <p:ext uri="{BB962C8B-B14F-4D97-AF65-F5344CB8AC3E}">
        <p14:creationId xmlns:p14="http://schemas.microsoft.com/office/powerpoint/2010/main" val="69020292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 presetClass="mediacall" presetSubtype="0" fill="hold" nodeType="withEffect">
                                  <p:stCondLst>
                                    <p:cond delay="1000"/>
                                  </p:stCondLst>
                                  <p:childTnLst>
                                    <p:cmd type="call" cmd="playFrom(0.0)">
                                      <p:cBhvr>
                                        <p:cTn id="9" dur="2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Home     TV Shows     Movies     Recently Added     My List">
            <a:extLst>
              <a:ext uri="{FF2B5EF4-FFF2-40B4-BE49-F238E27FC236}">
                <a16:creationId xmlns:a16="http://schemas.microsoft.com/office/drawing/2014/main" id="{2AE15A0D-B8ED-4A9E-888D-2BEAC21EF48B}"/>
              </a:ext>
            </a:extLst>
          </p:cNvPr>
          <p:cNvSpPr txBox="1"/>
          <p:nvPr/>
        </p:nvSpPr>
        <p:spPr>
          <a:xfrm>
            <a:off x="25208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26" name="Home     TV Shows     Movies     Recently Added     My List">
            <a:extLst>
              <a:ext uri="{FF2B5EF4-FFF2-40B4-BE49-F238E27FC236}">
                <a16:creationId xmlns:a16="http://schemas.microsoft.com/office/drawing/2014/main" id="{2AE15A0D-B8ED-4A9E-888D-2BEAC21EF48B}"/>
              </a:ext>
            </a:extLst>
          </p:cNvPr>
          <p:cNvSpPr txBox="1"/>
          <p:nvPr/>
        </p:nvSpPr>
        <p:spPr>
          <a:xfrm>
            <a:off x="33717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27" name="Home     TV Shows     Movies     Recently Added     My List">
            <a:extLst>
              <a:ext uri="{FF2B5EF4-FFF2-40B4-BE49-F238E27FC236}">
                <a16:creationId xmlns:a16="http://schemas.microsoft.com/office/drawing/2014/main" id="{2AE15A0D-B8ED-4A9E-888D-2BEAC21EF48B}"/>
              </a:ext>
            </a:extLst>
          </p:cNvPr>
          <p:cNvSpPr txBox="1"/>
          <p:nvPr/>
        </p:nvSpPr>
        <p:spPr>
          <a:xfrm>
            <a:off x="41845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29" name="Home     TV Shows     Movies     Recently Added     My List">
            <a:extLst>
              <a:ext uri="{FF2B5EF4-FFF2-40B4-BE49-F238E27FC236}">
                <a16:creationId xmlns:a16="http://schemas.microsoft.com/office/drawing/2014/main" id="{2AE15A0D-B8ED-4A9E-888D-2BEAC21EF48B}"/>
              </a:ext>
            </a:extLst>
          </p:cNvPr>
          <p:cNvSpPr txBox="1"/>
          <p:nvPr/>
        </p:nvSpPr>
        <p:spPr>
          <a:xfrm>
            <a:off x="50227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30" name="Home     TV Shows     Movies     Recently Added     My List">
            <a:extLst>
              <a:ext uri="{FF2B5EF4-FFF2-40B4-BE49-F238E27FC236}">
                <a16:creationId xmlns:a16="http://schemas.microsoft.com/office/drawing/2014/main" id="{2AE15A0D-B8ED-4A9E-888D-2BEAC21EF48B}"/>
              </a:ext>
            </a:extLst>
          </p:cNvPr>
          <p:cNvSpPr txBox="1"/>
          <p:nvPr/>
        </p:nvSpPr>
        <p:spPr>
          <a:xfrm>
            <a:off x="5873687" y="368815"/>
            <a:ext cx="1206382"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35" name="TextBox 3">
            <a:extLst>
              <a:ext uri="{FF2B5EF4-FFF2-40B4-BE49-F238E27FC236}">
                <a16:creationId xmlns:a16="http://schemas.microsoft.com/office/drawing/2014/main" id="{C3C17FAC-4649-45DF-8F93-97727ACC2E2E}"/>
              </a:ext>
            </a:extLst>
          </p:cNvPr>
          <p:cNvSpPr txBox="1"/>
          <p:nvPr/>
        </p:nvSpPr>
        <p:spPr>
          <a:xfrm>
            <a:off x="2518752" y="100172"/>
            <a:ext cx="7691978" cy="1133155"/>
          </a:xfrm>
          <a:prstGeom prst="rect">
            <a:avLst/>
          </a:prstGeom>
          <a:noFill/>
        </p:spPr>
        <p:txBody>
          <a:bodyPr wrap="square" lIns="0" tIns="0" rIns="0" bIns="0" rtlCol="0" anchor="ctr" anchorCtr="0">
            <a:noAutofit/>
          </a:bodyPr>
          <a:lstStyle/>
          <a:p>
            <a:pPr algn="ctr"/>
            <a:r>
              <a:rPr lang="en-US" sz="3600" dirty="0">
                <a:solidFill>
                  <a:srgbClr val="CC0000"/>
                </a:solidFill>
                <a:latin typeface="Helvetica" pitchFamily="34" charset="0"/>
                <a:cs typeface="Helvetica" pitchFamily="34" charset="0"/>
              </a:rPr>
              <a:t>Pie Chart</a:t>
            </a:r>
          </a:p>
        </p:txBody>
      </p:sp>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3" name="Picture 2" descr="Chart, pie chart&#10;&#10;Description automatically generated">
            <a:extLst>
              <a:ext uri="{FF2B5EF4-FFF2-40B4-BE49-F238E27FC236}">
                <a16:creationId xmlns:a16="http://schemas.microsoft.com/office/drawing/2014/main" id="{C4CF7478-15F7-AB50-3186-232C1A832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606" y="1033799"/>
            <a:ext cx="6389642" cy="5455386"/>
          </a:xfrm>
          <a:prstGeom prst="rect">
            <a:avLst/>
          </a:prstGeom>
        </p:spPr>
      </p:pic>
    </p:spTree>
    <p:extLst>
      <p:ext uri="{BB962C8B-B14F-4D97-AF65-F5344CB8AC3E}">
        <p14:creationId xmlns:p14="http://schemas.microsoft.com/office/powerpoint/2010/main" val="25299487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a:extLst>
              <a:ext uri="{FF2B5EF4-FFF2-40B4-BE49-F238E27FC236}">
                <a16:creationId xmlns:a16="http://schemas.microsoft.com/office/drawing/2014/main" id="{C3C17FAC-4649-45DF-8F93-97727ACC2E2E}"/>
              </a:ext>
            </a:extLst>
          </p:cNvPr>
          <p:cNvSpPr txBox="1"/>
          <p:nvPr/>
        </p:nvSpPr>
        <p:spPr>
          <a:xfrm>
            <a:off x="1894872" y="790083"/>
            <a:ext cx="7603200" cy="731520"/>
          </a:xfrm>
          <a:prstGeom prst="rect">
            <a:avLst/>
          </a:prstGeom>
          <a:noFill/>
        </p:spPr>
        <p:txBody>
          <a:bodyPr wrap="square" lIns="0" tIns="0" rIns="0" bIns="0" rtlCol="0" anchor="ctr" anchorCtr="0">
            <a:noAutofit/>
          </a:bodyPr>
          <a:lstStyle/>
          <a:p>
            <a:pPr algn="ctr"/>
            <a:r>
              <a:rPr lang="en-US" sz="3600" dirty="0">
                <a:solidFill>
                  <a:schemeClr val="bg1"/>
                </a:solidFill>
                <a:latin typeface="Helvetica" pitchFamily="34" charset="0"/>
                <a:cs typeface="Helvetica" pitchFamily="34" charset="0"/>
              </a:rPr>
              <a:t>Use of Json Format</a:t>
            </a:r>
          </a:p>
        </p:txBody>
      </p:sp>
      <p:sp>
        <p:nvSpPr>
          <p:cNvPr id="29" name="Home     TV Shows     Movies     Recently Added     My List">
            <a:extLst>
              <a:ext uri="{FF2B5EF4-FFF2-40B4-BE49-F238E27FC236}">
                <a16:creationId xmlns:a16="http://schemas.microsoft.com/office/drawing/2014/main" id="{2AE15A0D-B8ED-4A9E-888D-2BEAC21EF48B}"/>
              </a:ext>
            </a:extLst>
          </p:cNvPr>
          <p:cNvSpPr txBox="1"/>
          <p:nvPr/>
        </p:nvSpPr>
        <p:spPr>
          <a:xfrm>
            <a:off x="5022787" y="368815"/>
            <a:ext cx="986127" cy="42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b="0"/>
            </a:lvl1pPr>
          </a:lstStyle>
          <a:p>
            <a:endParaRPr dirty="0">
              <a:solidFill>
                <a:schemeClr val="bg1"/>
              </a:solidFill>
              <a:latin typeface="Helvetica Neue"/>
            </a:endParaRPr>
          </a:p>
        </p:txBody>
      </p:sp>
      <p:sp>
        <p:nvSpPr>
          <p:cNvPr id="34" name="CuadroTexto 33"/>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35" name="Grupo 34"/>
          <p:cNvGrpSpPr/>
          <p:nvPr/>
        </p:nvGrpSpPr>
        <p:grpSpPr>
          <a:xfrm>
            <a:off x="10406955" y="294187"/>
            <a:ext cx="1370708" cy="372563"/>
            <a:chOff x="10406955" y="294187"/>
            <a:chExt cx="1370708" cy="372563"/>
          </a:xfrm>
        </p:grpSpPr>
        <p:pic>
          <p:nvPicPr>
            <p:cNvPr id="40"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1" name="Triángulo isósceles 40"/>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4" name="Elipse 43"/>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3" name="Picture 2" descr="Text&#10;&#10;Description automatically generated">
            <a:extLst>
              <a:ext uri="{FF2B5EF4-FFF2-40B4-BE49-F238E27FC236}">
                <a16:creationId xmlns:a16="http://schemas.microsoft.com/office/drawing/2014/main" id="{987A68AB-545E-C80F-4FD2-56C34FE0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09" y="1537292"/>
            <a:ext cx="5608701" cy="495189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BE2FD442-8049-2F3A-ABB8-1DAB7DF20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310" y="1537292"/>
            <a:ext cx="6205014" cy="2869819"/>
          </a:xfrm>
          <a:prstGeom prst="rect">
            <a:avLst/>
          </a:prstGeom>
        </p:spPr>
      </p:pic>
    </p:spTree>
    <p:extLst>
      <p:ext uri="{BB962C8B-B14F-4D97-AF65-F5344CB8AC3E}">
        <p14:creationId xmlns:p14="http://schemas.microsoft.com/office/powerpoint/2010/main" val="3123808614"/>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38126" y="5943600"/>
            <a:ext cx="11556566" cy="773112"/>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420464" y="6140525"/>
            <a:ext cx="238862" cy="350088"/>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898189" y="6140525"/>
            <a:ext cx="240686" cy="350088"/>
          </a:xfrm>
          <a:custGeom>
            <a:avLst/>
            <a:gdLst>
              <a:gd name="T0" fmla="*/ 132 w 132"/>
              <a:gd name="T1" fmla="*/ 0 h 192"/>
              <a:gd name="T2" fmla="*/ 0 w 132"/>
              <a:gd name="T3" fmla="*/ 96 h 192"/>
              <a:gd name="T4" fmla="*/ 132 w 132"/>
              <a:gd name="T5" fmla="*/ 192 h 192"/>
              <a:gd name="T6" fmla="*/ 132 w 132"/>
              <a:gd name="T7" fmla="*/ 0 h 192"/>
            </a:gdLst>
            <a:ahLst/>
            <a:cxnLst>
              <a:cxn ang="0">
                <a:pos x="T0" y="T1"/>
              </a:cxn>
              <a:cxn ang="0">
                <a:pos x="T2" y="T3"/>
              </a:cxn>
              <a:cxn ang="0">
                <a:pos x="T4" y="T5"/>
              </a:cxn>
              <a:cxn ang="0">
                <a:pos x="T6" y="T7"/>
              </a:cxn>
            </a:cxnLst>
            <a:rect l="0" t="0" r="r" b="b"/>
            <a:pathLst>
              <a:path w="132" h="192">
                <a:moveTo>
                  <a:pt x="132" y="0"/>
                </a:moveTo>
                <a:lnTo>
                  <a:pt x="0" y="96"/>
                </a:lnTo>
                <a:lnTo>
                  <a:pt x="132" y="192"/>
                </a:ln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1374090" y="6147818"/>
            <a:ext cx="238862" cy="351912"/>
          </a:xfrm>
          <a:custGeom>
            <a:avLst/>
            <a:gdLst>
              <a:gd name="T0" fmla="*/ 0 w 131"/>
              <a:gd name="T1" fmla="*/ 0 h 193"/>
              <a:gd name="T2" fmla="*/ 131 w 131"/>
              <a:gd name="T3" fmla="*/ 96 h 193"/>
              <a:gd name="T4" fmla="*/ 0 w 131"/>
              <a:gd name="T5" fmla="*/ 193 h 193"/>
              <a:gd name="T6" fmla="*/ 0 w 131"/>
              <a:gd name="T7" fmla="*/ 0 h 193"/>
            </a:gdLst>
            <a:ahLst/>
            <a:cxnLst>
              <a:cxn ang="0">
                <a:pos x="T0" y="T1"/>
              </a:cxn>
              <a:cxn ang="0">
                <a:pos x="T2" y="T3"/>
              </a:cxn>
              <a:cxn ang="0">
                <a:pos x="T4" y="T5"/>
              </a:cxn>
              <a:cxn ang="0">
                <a:pos x="T6" y="T7"/>
              </a:cxn>
            </a:cxnLst>
            <a:rect l="0" t="0" r="r" b="b"/>
            <a:pathLst>
              <a:path w="131" h="193">
                <a:moveTo>
                  <a:pt x="0" y="0"/>
                </a:moveTo>
                <a:lnTo>
                  <a:pt x="131" y="96"/>
                </a:lnTo>
                <a:lnTo>
                  <a:pt x="0" y="19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0"/>
          <p:cNvSpPr>
            <a:spLocks noChangeArrowheads="1"/>
          </p:cNvSpPr>
          <p:nvPr/>
        </p:nvSpPr>
        <p:spPr bwMode="auto">
          <a:xfrm>
            <a:off x="850781" y="6147818"/>
            <a:ext cx="43761" cy="3427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1"/>
          <p:cNvSpPr>
            <a:spLocks noChangeArrowheads="1"/>
          </p:cNvSpPr>
          <p:nvPr/>
        </p:nvSpPr>
        <p:spPr bwMode="auto">
          <a:xfrm>
            <a:off x="1612953" y="6153288"/>
            <a:ext cx="43761" cy="3409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
          <p:cNvSpPr>
            <a:spLocks noChangeArrowheads="1"/>
          </p:cNvSpPr>
          <p:nvPr/>
        </p:nvSpPr>
        <p:spPr bwMode="auto">
          <a:xfrm>
            <a:off x="2269368" y="6240811"/>
            <a:ext cx="6901483" cy="160457"/>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
          <p:cNvSpPr>
            <a:spLocks noChangeArrowheads="1"/>
          </p:cNvSpPr>
          <p:nvPr/>
        </p:nvSpPr>
        <p:spPr bwMode="auto">
          <a:xfrm>
            <a:off x="2267545" y="6240811"/>
            <a:ext cx="6952538" cy="18598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1767940" y="6260868"/>
            <a:ext cx="41938" cy="122166"/>
          </a:xfrm>
          <a:custGeom>
            <a:avLst/>
            <a:gdLst>
              <a:gd name="T0" fmla="*/ 14 w 23"/>
              <a:gd name="T1" fmla="*/ 9 h 67"/>
              <a:gd name="T2" fmla="*/ 14 w 23"/>
              <a:gd name="T3" fmla="*/ 9 h 67"/>
              <a:gd name="T4" fmla="*/ 1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1"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1853638" y="6260868"/>
            <a:ext cx="74758" cy="123990"/>
          </a:xfrm>
          <a:custGeom>
            <a:avLst/>
            <a:gdLst>
              <a:gd name="T0" fmla="*/ 45 w 47"/>
              <a:gd name="T1" fmla="*/ 9 h 77"/>
              <a:gd name="T2" fmla="*/ 16 w 47"/>
              <a:gd name="T3" fmla="*/ 9 h 77"/>
              <a:gd name="T4" fmla="*/ 14 w 47"/>
              <a:gd name="T5" fmla="*/ 28 h 77"/>
              <a:gd name="T6" fmla="*/ 20 w 47"/>
              <a:gd name="T7" fmla="*/ 28 h 77"/>
              <a:gd name="T8" fmla="*/ 36 w 47"/>
              <a:gd name="T9" fmla="*/ 32 h 77"/>
              <a:gd name="T10" fmla="*/ 47 w 47"/>
              <a:gd name="T11" fmla="*/ 51 h 77"/>
              <a:gd name="T12" fmla="*/ 19 w 47"/>
              <a:gd name="T13" fmla="*/ 77 h 77"/>
              <a:gd name="T14" fmla="*/ 0 w 47"/>
              <a:gd name="T15" fmla="*/ 72 h 77"/>
              <a:gd name="T16" fmla="*/ 2 w 47"/>
              <a:gd name="T17" fmla="*/ 64 h 77"/>
              <a:gd name="T18" fmla="*/ 19 w 47"/>
              <a:gd name="T19" fmla="*/ 69 h 77"/>
              <a:gd name="T20" fmla="*/ 36 w 47"/>
              <a:gd name="T21" fmla="*/ 52 h 77"/>
              <a:gd name="T22" fmla="*/ 15 w 47"/>
              <a:gd name="T23" fmla="*/ 36 h 77"/>
              <a:gd name="T24" fmla="*/ 4 w 47"/>
              <a:gd name="T25" fmla="*/ 36 h 77"/>
              <a:gd name="T26" fmla="*/ 9 w 47"/>
              <a:gd name="T27" fmla="*/ 0 h 77"/>
              <a:gd name="T28" fmla="*/ 45 w 47"/>
              <a:gd name="T29" fmla="*/ 0 h 77"/>
              <a:gd name="T30" fmla="*/ 45 w 47"/>
              <a:gd name="T31"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77">
                <a:moveTo>
                  <a:pt x="45" y="9"/>
                </a:moveTo>
                <a:cubicBezTo>
                  <a:pt x="16" y="9"/>
                  <a:pt x="16" y="9"/>
                  <a:pt x="16" y="9"/>
                </a:cubicBezTo>
                <a:cubicBezTo>
                  <a:pt x="14" y="28"/>
                  <a:pt x="14" y="28"/>
                  <a:pt x="14" y="28"/>
                </a:cubicBezTo>
                <a:cubicBezTo>
                  <a:pt x="15" y="28"/>
                  <a:pt x="17" y="28"/>
                  <a:pt x="20" y="28"/>
                </a:cubicBezTo>
                <a:cubicBezTo>
                  <a:pt x="26" y="28"/>
                  <a:pt x="31" y="29"/>
                  <a:pt x="36" y="32"/>
                </a:cubicBezTo>
                <a:cubicBezTo>
                  <a:pt x="42" y="35"/>
                  <a:pt x="47" y="42"/>
                  <a:pt x="47" y="51"/>
                </a:cubicBezTo>
                <a:cubicBezTo>
                  <a:pt x="47" y="66"/>
                  <a:pt x="35" y="77"/>
                  <a:pt x="19" y="77"/>
                </a:cubicBezTo>
                <a:cubicBezTo>
                  <a:pt x="10" y="77"/>
                  <a:pt x="3" y="75"/>
                  <a:pt x="0" y="72"/>
                </a:cubicBezTo>
                <a:cubicBezTo>
                  <a:pt x="2" y="64"/>
                  <a:pt x="2" y="64"/>
                  <a:pt x="2" y="64"/>
                </a:cubicBezTo>
                <a:cubicBezTo>
                  <a:pt x="6" y="66"/>
                  <a:pt x="12" y="69"/>
                  <a:pt x="19" y="69"/>
                </a:cubicBezTo>
                <a:cubicBezTo>
                  <a:pt x="28" y="69"/>
                  <a:pt x="36" y="62"/>
                  <a:pt x="36" y="52"/>
                </a:cubicBezTo>
                <a:cubicBezTo>
                  <a:pt x="36" y="43"/>
                  <a:pt x="30" y="36"/>
                  <a:pt x="15" y="36"/>
                </a:cubicBezTo>
                <a:cubicBezTo>
                  <a:pt x="10" y="36"/>
                  <a:pt x="7" y="36"/>
                  <a:pt x="4" y="36"/>
                </a:cubicBezTo>
                <a:cubicBezTo>
                  <a:pt x="9" y="0"/>
                  <a:pt x="9" y="0"/>
                  <a:pt x="9" y="0"/>
                </a:cubicBezTo>
                <a:cubicBezTo>
                  <a:pt x="45" y="0"/>
                  <a:pt x="45" y="0"/>
                  <a:pt x="45" y="0"/>
                </a:cubicBezTo>
                <a:lnTo>
                  <a:pt x="45"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p:nvSpPr>
        <p:spPr bwMode="auto">
          <a:xfrm>
            <a:off x="1952101" y="6293688"/>
            <a:ext cx="20057" cy="91169"/>
          </a:xfrm>
          <a:custGeom>
            <a:avLst/>
            <a:gdLst>
              <a:gd name="T0" fmla="*/ 0 w 13"/>
              <a:gd name="T1" fmla="*/ 8 h 56"/>
              <a:gd name="T2" fmla="*/ 7 w 13"/>
              <a:gd name="T3" fmla="*/ 0 h 56"/>
              <a:gd name="T4" fmla="*/ 13 w 13"/>
              <a:gd name="T5" fmla="*/ 8 h 56"/>
              <a:gd name="T6" fmla="*/ 7 w 13"/>
              <a:gd name="T7" fmla="*/ 15 h 56"/>
              <a:gd name="T8" fmla="*/ 0 w 13"/>
              <a:gd name="T9" fmla="*/ 8 h 56"/>
              <a:gd name="T10" fmla="*/ 0 w 13"/>
              <a:gd name="T11" fmla="*/ 49 h 56"/>
              <a:gd name="T12" fmla="*/ 7 w 13"/>
              <a:gd name="T13" fmla="*/ 41 h 56"/>
              <a:gd name="T14" fmla="*/ 13 w 13"/>
              <a:gd name="T15" fmla="*/ 49 h 56"/>
              <a:gd name="T16" fmla="*/ 7 w 13"/>
              <a:gd name="T17" fmla="*/ 56 h 56"/>
              <a:gd name="T18" fmla="*/ 0 w 13"/>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56">
                <a:moveTo>
                  <a:pt x="0" y="8"/>
                </a:moveTo>
                <a:cubicBezTo>
                  <a:pt x="0" y="3"/>
                  <a:pt x="3" y="0"/>
                  <a:pt x="7" y="0"/>
                </a:cubicBezTo>
                <a:cubicBezTo>
                  <a:pt x="11" y="0"/>
                  <a:pt x="13" y="3"/>
                  <a:pt x="13" y="8"/>
                </a:cubicBezTo>
                <a:cubicBezTo>
                  <a:pt x="13" y="12"/>
                  <a:pt x="11" y="15"/>
                  <a:pt x="7" y="15"/>
                </a:cubicBezTo>
                <a:cubicBezTo>
                  <a:pt x="2" y="15"/>
                  <a:pt x="0" y="12"/>
                  <a:pt x="0" y="8"/>
                </a:cubicBezTo>
                <a:close/>
                <a:moveTo>
                  <a:pt x="0" y="49"/>
                </a:moveTo>
                <a:cubicBezTo>
                  <a:pt x="0" y="44"/>
                  <a:pt x="3" y="41"/>
                  <a:pt x="7" y="41"/>
                </a:cubicBezTo>
                <a:cubicBezTo>
                  <a:pt x="11" y="41"/>
                  <a:pt x="13" y="44"/>
                  <a:pt x="13" y="49"/>
                </a:cubicBezTo>
                <a:cubicBezTo>
                  <a:pt x="13" y="53"/>
                  <a:pt x="11" y="56"/>
                  <a:pt x="7" y="56"/>
                </a:cubicBezTo>
                <a:cubicBezTo>
                  <a:pt x="2"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1988568"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3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3" y="28"/>
                  <a:pt x="33" y="19"/>
                </a:cubicBezTo>
                <a:cubicBezTo>
                  <a:pt x="33"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p:nvSpPr>
        <p:spPr bwMode="auto">
          <a:xfrm>
            <a:off x="2083384" y="6259044"/>
            <a:ext cx="83875" cy="125813"/>
          </a:xfrm>
          <a:custGeom>
            <a:avLst/>
            <a:gdLst>
              <a:gd name="T0" fmla="*/ 52 w 52"/>
              <a:gd name="T1" fmla="*/ 38 h 78"/>
              <a:gd name="T2" fmla="*/ 25 w 52"/>
              <a:gd name="T3" fmla="*/ 78 h 78"/>
              <a:gd name="T4" fmla="*/ 0 w 52"/>
              <a:gd name="T5" fmla="*/ 39 h 78"/>
              <a:gd name="T6" fmla="*/ 27 w 52"/>
              <a:gd name="T7" fmla="*/ 0 h 78"/>
              <a:gd name="T8" fmla="*/ 52 w 52"/>
              <a:gd name="T9" fmla="*/ 38 h 78"/>
              <a:gd name="T10" fmla="*/ 11 w 52"/>
              <a:gd name="T11" fmla="*/ 39 h 78"/>
              <a:gd name="T12" fmla="*/ 26 w 52"/>
              <a:gd name="T13" fmla="*/ 70 h 78"/>
              <a:gd name="T14" fmla="*/ 42 w 52"/>
              <a:gd name="T15" fmla="*/ 39 h 78"/>
              <a:gd name="T16" fmla="*/ 26 w 52"/>
              <a:gd name="T17" fmla="*/ 8 h 78"/>
              <a:gd name="T18" fmla="*/ 11 w 52"/>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78">
                <a:moveTo>
                  <a:pt x="52" y="38"/>
                </a:moveTo>
                <a:cubicBezTo>
                  <a:pt x="52" y="64"/>
                  <a:pt x="42" y="78"/>
                  <a:pt x="25" y="78"/>
                </a:cubicBezTo>
                <a:cubicBezTo>
                  <a:pt x="11" y="78"/>
                  <a:pt x="1" y="64"/>
                  <a:pt x="0" y="39"/>
                </a:cubicBezTo>
                <a:cubicBezTo>
                  <a:pt x="0" y="14"/>
                  <a:pt x="11" y="0"/>
                  <a:pt x="27" y="0"/>
                </a:cubicBezTo>
                <a:cubicBezTo>
                  <a:pt x="43" y="0"/>
                  <a:pt x="52" y="14"/>
                  <a:pt x="52" y="38"/>
                </a:cubicBezTo>
                <a:close/>
                <a:moveTo>
                  <a:pt x="11" y="39"/>
                </a:moveTo>
                <a:cubicBezTo>
                  <a:pt x="11" y="59"/>
                  <a:pt x="17" y="70"/>
                  <a:pt x="26" y="70"/>
                </a:cubicBezTo>
                <a:cubicBezTo>
                  <a:pt x="37" y="70"/>
                  <a:pt x="42" y="58"/>
                  <a:pt x="42" y="39"/>
                </a:cubicBezTo>
                <a:cubicBezTo>
                  <a:pt x="42" y="20"/>
                  <a:pt x="37" y="8"/>
                  <a:pt x="26" y="8"/>
                </a:cubicBezTo>
                <a:cubicBezTo>
                  <a:pt x="17" y="8"/>
                  <a:pt x="11" y="19"/>
                  <a:pt x="11"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9272961"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4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4" y="28"/>
                  <a:pt x="34" y="19"/>
                </a:cubicBezTo>
                <a:cubicBezTo>
                  <a:pt x="34"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9380540" y="6260868"/>
            <a:ext cx="41938" cy="122166"/>
          </a:xfrm>
          <a:custGeom>
            <a:avLst/>
            <a:gdLst>
              <a:gd name="T0" fmla="*/ 14 w 23"/>
              <a:gd name="T1" fmla="*/ 9 h 67"/>
              <a:gd name="T2" fmla="*/ 14 w 23"/>
              <a:gd name="T3" fmla="*/ 9 h 67"/>
              <a:gd name="T4" fmla="*/ 2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2"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noEditPoints="1"/>
          </p:cNvSpPr>
          <p:nvPr/>
        </p:nvSpPr>
        <p:spPr bwMode="auto">
          <a:xfrm>
            <a:off x="9468062" y="6293688"/>
            <a:ext cx="21881" cy="91169"/>
          </a:xfrm>
          <a:custGeom>
            <a:avLst/>
            <a:gdLst>
              <a:gd name="T0" fmla="*/ 0 w 14"/>
              <a:gd name="T1" fmla="*/ 8 h 56"/>
              <a:gd name="T2" fmla="*/ 7 w 14"/>
              <a:gd name="T3" fmla="*/ 0 h 56"/>
              <a:gd name="T4" fmla="*/ 14 w 14"/>
              <a:gd name="T5" fmla="*/ 8 h 56"/>
              <a:gd name="T6" fmla="*/ 7 w 14"/>
              <a:gd name="T7" fmla="*/ 15 h 56"/>
              <a:gd name="T8" fmla="*/ 0 w 14"/>
              <a:gd name="T9" fmla="*/ 8 h 56"/>
              <a:gd name="T10" fmla="*/ 0 w 14"/>
              <a:gd name="T11" fmla="*/ 49 h 56"/>
              <a:gd name="T12" fmla="*/ 7 w 14"/>
              <a:gd name="T13" fmla="*/ 41 h 56"/>
              <a:gd name="T14" fmla="*/ 14 w 14"/>
              <a:gd name="T15" fmla="*/ 49 h 56"/>
              <a:gd name="T16" fmla="*/ 7 w 14"/>
              <a:gd name="T17" fmla="*/ 56 h 56"/>
              <a:gd name="T18" fmla="*/ 0 w 14"/>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6">
                <a:moveTo>
                  <a:pt x="0" y="8"/>
                </a:moveTo>
                <a:cubicBezTo>
                  <a:pt x="0" y="3"/>
                  <a:pt x="3" y="0"/>
                  <a:pt x="7" y="0"/>
                </a:cubicBezTo>
                <a:cubicBezTo>
                  <a:pt x="11" y="0"/>
                  <a:pt x="14" y="3"/>
                  <a:pt x="14" y="8"/>
                </a:cubicBezTo>
                <a:cubicBezTo>
                  <a:pt x="14" y="12"/>
                  <a:pt x="11" y="15"/>
                  <a:pt x="7" y="15"/>
                </a:cubicBezTo>
                <a:cubicBezTo>
                  <a:pt x="3" y="15"/>
                  <a:pt x="0" y="12"/>
                  <a:pt x="0" y="8"/>
                </a:cubicBezTo>
                <a:close/>
                <a:moveTo>
                  <a:pt x="0" y="49"/>
                </a:moveTo>
                <a:cubicBezTo>
                  <a:pt x="0" y="44"/>
                  <a:pt x="3" y="41"/>
                  <a:pt x="7" y="41"/>
                </a:cubicBezTo>
                <a:cubicBezTo>
                  <a:pt x="11" y="41"/>
                  <a:pt x="14" y="44"/>
                  <a:pt x="14" y="49"/>
                </a:cubicBezTo>
                <a:cubicBezTo>
                  <a:pt x="14" y="53"/>
                  <a:pt x="11" y="56"/>
                  <a:pt x="7" y="56"/>
                </a:cubicBezTo>
                <a:cubicBezTo>
                  <a:pt x="3"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p:nvSpPr>
        <p:spPr bwMode="auto">
          <a:xfrm>
            <a:off x="9502707" y="6259044"/>
            <a:ext cx="83875"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6 w 51"/>
              <a:gd name="T13" fmla="*/ 70 h 78"/>
              <a:gd name="T14" fmla="*/ 41 w 51"/>
              <a:gd name="T15" fmla="*/ 39 h 78"/>
              <a:gd name="T16" fmla="*/ 26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6" y="70"/>
                </a:cubicBezTo>
                <a:cubicBezTo>
                  <a:pt x="36" y="70"/>
                  <a:pt x="41" y="58"/>
                  <a:pt x="41" y="39"/>
                </a:cubicBezTo>
                <a:cubicBezTo>
                  <a:pt x="41" y="20"/>
                  <a:pt x="36" y="8"/>
                  <a:pt x="26"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p:nvSpPr>
        <p:spPr bwMode="auto">
          <a:xfrm>
            <a:off x="9601169" y="6259044"/>
            <a:ext cx="82052"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5 w 51"/>
              <a:gd name="T13" fmla="*/ 70 h 78"/>
              <a:gd name="T14" fmla="*/ 41 w 51"/>
              <a:gd name="T15" fmla="*/ 39 h 78"/>
              <a:gd name="T16" fmla="*/ 25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5" y="70"/>
                </a:cubicBezTo>
                <a:cubicBezTo>
                  <a:pt x="36" y="70"/>
                  <a:pt x="41" y="58"/>
                  <a:pt x="41" y="39"/>
                </a:cubicBezTo>
                <a:cubicBezTo>
                  <a:pt x="41" y="20"/>
                  <a:pt x="36" y="8"/>
                  <a:pt x="25"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p:nvSpPr>
        <p:spPr bwMode="auto">
          <a:xfrm>
            <a:off x="10144535" y="6229870"/>
            <a:ext cx="87522" cy="204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8"/>
          <p:cNvSpPr>
            <a:spLocks noChangeArrowheads="1"/>
          </p:cNvSpPr>
          <p:nvPr/>
        </p:nvSpPr>
        <p:spPr bwMode="auto">
          <a:xfrm>
            <a:off x="10527445"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p:nvSpPr>
        <p:spPr bwMode="auto">
          <a:xfrm>
            <a:off x="10651434"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p:nvSpPr>
        <p:spPr bwMode="auto">
          <a:xfrm>
            <a:off x="10779071"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p:nvSpPr>
        <p:spPr bwMode="auto">
          <a:xfrm>
            <a:off x="10903060"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2"/>
          <p:cNvSpPr>
            <a:spLocks noChangeArrowheads="1"/>
          </p:cNvSpPr>
          <p:nvPr/>
        </p:nvSpPr>
        <p:spPr bwMode="auto">
          <a:xfrm>
            <a:off x="11028873"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10253938" y="6160582"/>
            <a:ext cx="175044" cy="348265"/>
          </a:xfrm>
          <a:custGeom>
            <a:avLst/>
            <a:gdLst>
              <a:gd name="T0" fmla="*/ 96 w 96"/>
              <a:gd name="T1" fmla="*/ 191 h 191"/>
              <a:gd name="T2" fmla="*/ 0 w 96"/>
              <a:gd name="T3" fmla="*/ 150 h 191"/>
              <a:gd name="T4" fmla="*/ 0 w 96"/>
              <a:gd name="T5" fmla="*/ 38 h 191"/>
              <a:gd name="T6" fmla="*/ 96 w 96"/>
              <a:gd name="T7" fmla="*/ 0 h 191"/>
              <a:gd name="T8" fmla="*/ 96 w 96"/>
              <a:gd name="T9" fmla="*/ 191 h 191"/>
            </a:gdLst>
            <a:ahLst/>
            <a:cxnLst>
              <a:cxn ang="0">
                <a:pos x="T0" y="T1"/>
              </a:cxn>
              <a:cxn ang="0">
                <a:pos x="T2" y="T3"/>
              </a:cxn>
              <a:cxn ang="0">
                <a:pos x="T4" y="T5"/>
              </a:cxn>
              <a:cxn ang="0">
                <a:pos x="T6" y="T7"/>
              </a:cxn>
              <a:cxn ang="0">
                <a:pos x="T8" y="T9"/>
              </a:cxn>
            </a:cxnLst>
            <a:rect l="0" t="0" r="r" b="b"/>
            <a:pathLst>
              <a:path w="96" h="191">
                <a:moveTo>
                  <a:pt x="96" y="191"/>
                </a:moveTo>
                <a:lnTo>
                  <a:pt x="0" y="150"/>
                </a:lnTo>
                <a:lnTo>
                  <a:pt x="0" y="38"/>
                </a:lnTo>
                <a:lnTo>
                  <a:pt x="96" y="0"/>
                </a:lnTo>
                <a:lnTo>
                  <a:pt x="96" y="1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11280500" y="6167875"/>
            <a:ext cx="145870" cy="147694"/>
          </a:xfrm>
          <a:custGeom>
            <a:avLst/>
            <a:gdLst>
              <a:gd name="T0" fmla="*/ 33 w 80"/>
              <a:gd name="T1" fmla="*/ 81 h 81"/>
              <a:gd name="T2" fmla="*/ 0 w 80"/>
              <a:gd name="T3" fmla="*/ 81 h 81"/>
              <a:gd name="T4" fmla="*/ 0 w 80"/>
              <a:gd name="T5" fmla="*/ 0 h 81"/>
              <a:gd name="T6" fmla="*/ 80 w 80"/>
              <a:gd name="T7" fmla="*/ 0 h 81"/>
              <a:gd name="T8" fmla="*/ 80 w 80"/>
              <a:gd name="T9" fmla="*/ 35 h 81"/>
              <a:gd name="T10" fmla="*/ 33 w 80"/>
              <a:gd name="T11" fmla="*/ 35 h 81"/>
              <a:gd name="T12" fmla="*/ 33 w 80"/>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33" y="81"/>
                </a:moveTo>
                <a:lnTo>
                  <a:pt x="0" y="81"/>
                </a:lnTo>
                <a:lnTo>
                  <a:pt x="0" y="0"/>
                </a:lnTo>
                <a:lnTo>
                  <a:pt x="80" y="0"/>
                </a:lnTo>
                <a:lnTo>
                  <a:pt x="80" y="35"/>
                </a:lnTo>
                <a:lnTo>
                  <a:pt x="33" y="35"/>
                </a:lnTo>
                <a:lnTo>
                  <a:pt x="3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11282323" y="6359330"/>
            <a:ext cx="147694" cy="147694"/>
          </a:xfrm>
          <a:custGeom>
            <a:avLst/>
            <a:gdLst>
              <a:gd name="T0" fmla="*/ 81 w 81"/>
              <a:gd name="T1" fmla="*/ 81 h 81"/>
              <a:gd name="T2" fmla="*/ 0 w 81"/>
              <a:gd name="T3" fmla="*/ 81 h 81"/>
              <a:gd name="T4" fmla="*/ 0 w 81"/>
              <a:gd name="T5" fmla="*/ 0 h 81"/>
              <a:gd name="T6" fmla="*/ 34 w 81"/>
              <a:gd name="T7" fmla="*/ 0 h 81"/>
              <a:gd name="T8" fmla="*/ 34 w 81"/>
              <a:gd name="T9" fmla="*/ 46 h 81"/>
              <a:gd name="T10" fmla="*/ 81 w 81"/>
              <a:gd name="T11" fmla="*/ 46 h 81"/>
              <a:gd name="T12" fmla="*/ 81 w 81"/>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81" y="81"/>
                </a:moveTo>
                <a:lnTo>
                  <a:pt x="0" y="81"/>
                </a:lnTo>
                <a:lnTo>
                  <a:pt x="0" y="0"/>
                </a:lnTo>
                <a:lnTo>
                  <a:pt x="34" y="0"/>
                </a:lnTo>
                <a:lnTo>
                  <a:pt x="34" y="46"/>
                </a:lnTo>
                <a:lnTo>
                  <a:pt x="81" y="46"/>
                </a:lnTo>
                <a:lnTo>
                  <a:pt x="81"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9792624" y="6266338"/>
            <a:ext cx="96639" cy="131283"/>
          </a:xfrm>
          <a:custGeom>
            <a:avLst/>
            <a:gdLst>
              <a:gd name="T0" fmla="*/ 10 w 53"/>
              <a:gd name="T1" fmla="*/ 0 h 72"/>
              <a:gd name="T2" fmla="*/ 10 w 53"/>
              <a:gd name="T3" fmla="*/ 30 h 72"/>
              <a:gd name="T4" fmla="*/ 45 w 53"/>
              <a:gd name="T5" fmla="*/ 30 h 72"/>
              <a:gd name="T6" fmla="*/ 45 w 53"/>
              <a:gd name="T7" fmla="*/ 0 h 72"/>
              <a:gd name="T8" fmla="*/ 53 w 53"/>
              <a:gd name="T9" fmla="*/ 0 h 72"/>
              <a:gd name="T10" fmla="*/ 53 w 53"/>
              <a:gd name="T11" fmla="*/ 72 h 72"/>
              <a:gd name="T12" fmla="*/ 45 w 53"/>
              <a:gd name="T13" fmla="*/ 72 h 72"/>
              <a:gd name="T14" fmla="*/ 45 w 53"/>
              <a:gd name="T15" fmla="*/ 38 h 72"/>
              <a:gd name="T16" fmla="*/ 10 w 53"/>
              <a:gd name="T17" fmla="*/ 38 h 72"/>
              <a:gd name="T18" fmla="*/ 10 w 53"/>
              <a:gd name="T19" fmla="*/ 72 h 72"/>
              <a:gd name="T20" fmla="*/ 0 w 53"/>
              <a:gd name="T21" fmla="*/ 72 h 72"/>
              <a:gd name="T22" fmla="*/ 0 w 53"/>
              <a:gd name="T23" fmla="*/ 0 h 72"/>
              <a:gd name="T24" fmla="*/ 1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10" y="0"/>
                </a:moveTo>
                <a:lnTo>
                  <a:pt x="10" y="30"/>
                </a:lnTo>
                <a:lnTo>
                  <a:pt x="45" y="30"/>
                </a:lnTo>
                <a:lnTo>
                  <a:pt x="45" y="0"/>
                </a:lnTo>
                <a:lnTo>
                  <a:pt x="53" y="0"/>
                </a:lnTo>
                <a:lnTo>
                  <a:pt x="53" y="72"/>
                </a:lnTo>
                <a:lnTo>
                  <a:pt x="45" y="72"/>
                </a:lnTo>
                <a:lnTo>
                  <a:pt x="45" y="38"/>
                </a:lnTo>
                <a:lnTo>
                  <a:pt x="10" y="38"/>
                </a:lnTo>
                <a:lnTo>
                  <a:pt x="10" y="72"/>
                </a:lnTo>
                <a:lnTo>
                  <a:pt x="0" y="72"/>
                </a:ln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noEditPoints="1"/>
          </p:cNvSpPr>
          <p:nvPr/>
        </p:nvSpPr>
        <p:spPr bwMode="auto">
          <a:xfrm>
            <a:off x="9918437" y="6264514"/>
            <a:ext cx="109403" cy="134930"/>
          </a:xfrm>
          <a:custGeom>
            <a:avLst/>
            <a:gdLst>
              <a:gd name="T0" fmla="*/ 0 w 67"/>
              <a:gd name="T1" fmla="*/ 2 h 83"/>
              <a:gd name="T2" fmla="*/ 23 w 67"/>
              <a:gd name="T3" fmla="*/ 0 h 83"/>
              <a:gd name="T4" fmla="*/ 55 w 67"/>
              <a:gd name="T5" fmla="*/ 11 h 83"/>
              <a:gd name="T6" fmla="*/ 67 w 67"/>
              <a:gd name="T7" fmla="*/ 40 h 83"/>
              <a:gd name="T8" fmla="*/ 55 w 67"/>
              <a:gd name="T9" fmla="*/ 71 h 83"/>
              <a:gd name="T10" fmla="*/ 19 w 67"/>
              <a:gd name="T11" fmla="*/ 83 h 83"/>
              <a:gd name="T12" fmla="*/ 0 w 67"/>
              <a:gd name="T13" fmla="*/ 82 h 83"/>
              <a:gd name="T14" fmla="*/ 0 w 67"/>
              <a:gd name="T15" fmla="*/ 2 h 83"/>
              <a:gd name="T16" fmla="*/ 11 w 67"/>
              <a:gd name="T17" fmla="*/ 74 h 83"/>
              <a:gd name="T18" fmla="*/ 21 w 67"/>
              <a:gd name="T19" fmla="*/ 74 h 83"/>
              <a:gd name="T20" fmla="*/ 56 w 67"/>
              <a:gd name="T21" fmla="*/ 40 h 83"/>
              <a:gd name="T22" fmla="*/ 23 w 67"/>
              <a:gd name="T23" fmla="*/ 9 h 83"/>
              <a:gd name="T24" fmla="*/ 11 w 67"/>
              <a:gd name="T25" fmla="*/ 10 h 83"/>
              <a:gd name="T26" fmla="*/ 11 w 67"/>
              <a:gd name="T27"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83">
                <a:moveTo>
                  <a:pt x="0" y="2"/>
                </a:moveTo>
                <a:cubicBezTo>
                  <a:pt x="7" y="1"/>
                  <a:pt x="14" y="0"/>
                  <a:pt x="23" y="0"/>
                </a:cubicBezTo>
                <a:cubicBezTo>
                  <a:pt x="38" y="0"/>
                  <a:pt x="48" y="4"/>
                  <a:pt x="55" y="11"/>
                </a:cubicBezTo>
                <a:cubicBezTo>
                  <a:pt x="63" y="17"/>
                  <a:pt x="67" y="26"/>
                  <a:pt x="67" y="40"/>
                </a:cubicBezTo>
                <a:cubicBezTo>
                  <a:pt x="67" y="53"/>
                  <a:pt x="63" y="64"/>
                  <a:pt x="55" y="71"/>
                </a:cubicBezTo>
                <a:cubicBezTo>
                  <a:pt x="48" y="79"/>
                  <a:pt x="35" y="83"/>
                  <a:pt x="19" y="83"/>
                </a:cubicBezTo>
                <a:cubicBezTo>
                  <a:pt x="12" y="83"/>
                  <a:pt x="6" y="82"/>
                  <a:pt x="0" y="82"/>
                </a:cubicBezTo>
                <a:lnTo>
                  <a:pt x="0" y="2"/>
                </a:lnTo>
                <a:close/>
                <a:moveTo>
                  <a:pt x="11" y="74"/>
                </a:moveTo>
                <a:cubicBezTo>
                  <a:pt x="13" y="74"/>
                  <a:pt x="17" y="74"/>
                  <a:pt x="21" y="74"/>
                </a:cubicBezTo>
                <a:cubicBezTo>
                  <a:pt x="44" y="74"/>
                  <a:pt x="56" y="62"/>
                  <a:pt x="56" y="40"/>
                </a:cubicBezTo>
                <a:cubicBezTo>
                  <a:pt x="56" y="21"/>
                  <a:pt x="45" y="9"/>
                  <a:pt x="23" y="9"/>
                </a:cubicBezTo>
                <a:cubicBezTo>
                  <a:pt x="18" y="9"/>
                  <a:pt x="14" y="9"/>
                  <a:pt x="11" y="10"/>
                </a:cubicBez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2" name="Marcador de posición de imagen 4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5" b="1745"/>
          <a:stretch>
            <a:fillRect/>
          </a:stretch>
        </p:blipFill>
        <p:spPr/>
      </p:pic>
      <p:sp>
        <p:nvSpPr>
          <p:cNvPr id="60" name="Bottom Gradient">
            <a:extLst>
              <a:ext uri="{FF2B5EF4-FFF2-40B4-BE49-F238E27FC236}">
                <a16:creationId xmlns:a16="http://schemas.microsoft.com/office/drawing/2014/main" id="{5BCA3DDC-22D6-40F2-9E1A-843393A931B9}"/>
              </a:ext>
            </a:extLst>
          </p:cNvPr>
          <p:cNvSpPr/>
          <p:nvPr/>
        </p:nvSpPr>
        <p:spPr>
          <a:xfrm rot="5400000">
            <a:off x="3368785" y="-3044771"/>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61" name="Grupo 60"/>
          <p:cNvGrpSpPr/>
          <p:nvPr/>
        </p:nvGrpSpPr>
        <p:grpSpPr>
          <a:xfrm>
            <a:off x="420464" y="1415742"/>
            <a:ext cx="7779263" cy="3134487"/>
            <a:chOff x="420467" y="2050742"/>
            <a:chExt cx="7779263" cy="2928918"/>
          </a:xfrm>
        </p:grpSpPr>
        <p:grpSp>
          <p:nvGrpSpPr>
            <p:cNvPr id="62" name="Grupo 61"/>
            <p:cNvGrpSpPr/>
            <p:nvPr/>
          </p:nvGrpSpPr>
          <p:grpSpPr>
            <a:xfrm>
              <a:off x="420467" y="2050742"/>
              <a:ext cx="7779263" cy="2909779"/>
              <a:chOff x="420467" y="2050742"/>
              <a:chExt cx="7779263" cy="2909779"/>
            </a:xfrm>
          </p:grpSpPr>
          <p:grpSp>
            <p:nvGrpSpPr>
              <p:cNvPr id="65" name="Grupo 64"/>
              <p:cNvGrpSpPr/>
              <p:nvPr/>
            </p:nvGrpSpPr>
            <p:grpSpPr>
              <a:xfrm>
                <a:off x="420467" y="2050742"/>
                <a:ext cx="7779263" cy="2506885"/>
                <a:chOff x="340568" y="2379216"/>
                <a:chExt cx="7779263" cy="2506885"/>
              </a:xfrm>
            </p:grpSpPr>
            <p:sp>
              <p:nvSpPr>
                <p:cNvPr id="67" name="TextBox 3">
                  <a:extLst>
                    <a:ext uri="{FF2B5EF4-FFF2-40B4-BE49-F238E27FC236}">
                      <a16:creationId xmlns:a16="http://schemas.microsoft.com/office/drawing/2014/main" id="{C3C17FAC-4649-45DF-8F93-97727ACC2E2E}"/>
                    </a:ext>
                  </a:extLst>
                </p:cNvPr>
                <p:cNvSpPr txBox="1"/>
                <p:nvPr/>
              </p:nvSpPr>
              <p:spPr>
                <a:xfrm>
                  <a:off x="427853" y="2837105"/>
                  <a:ext cx="7691978" cy="528217"/>
                </a:xfrm>
                <a:prstGeom prst="rect">
                  <a:avLst/>
                </a:prstGeom>
                <a:noFill/>
              </p:spPr>
              <p:txBody>
                <a:bodyPr wrap="square" lIns="0" tIns="0" rIns="0" bIns="0" rtlCol="0" anchor="ctr" anchorCtr="0">
                  <a:noAutofit/>
                </a:bodyPr>
                <a:lstStyle/>
                <a:p>
                  <a:r>
                    <a:rPr lang="en-US" sz="3600" b="1" dirty="0">
                      <a:solidFill>
                        <a:schemeClr val="bg1"/>
                      </a:solidFill>
                      <a:latin typeface="Helvetica" pitchFamily="34" charset="0"/>
                      <a:cs typeface="Helvetica" pitchFamily="34" charset="0"/>
                    </a:rPr>
                    <a:t>RESULTS</a:t>
                  </a:r>
                  <a:endParaRPr lang="en-US" sz="3600" dirty="0">
                    <a:solidFill>
                      <a:schemeClr val="bg1"/>
                    </a:solidFill>
                    <a:latin typeface="Helvetica" pitchFamily="34" charset="0"/>
                    <a:cs typeface="Helvetica" pitchFamily="34" charset="0"/>
                  </a:endParaRPr>
                </a:p>
              </p:txBody>
            </p:sp>
            <p:sp>
              <p:nvSpPr>
                <p:cNvPr id="68" name="TextBox 47">
                  <a:extLst>
                    <a:ext uri="{FF2B5EF4-FFF2-40B4-BE49-F238E27FC236}">
                      <a16:creationId xmlns:a16="http://schemas.microsoft.com/office/drawing/2014/main" id="{A6920CD3-D93F-460E-89A6-BCE43074A5BA}"/>
                    </a:ext>
                  </a:extLst>
                </p:cNvPr>
                <p:cNvSpPr txBox="1"/>
                <p:nvPr/>
              </p:nvSpPr>
              <p:spPr>
                <a:xfrm>
                  <a:off x="340568" y="3793253"/>
                  <a:ext cx="5430569" cy="1092848"/>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Our objective is to perform EDA on the chosen dataset, but there were numerous difficulties because we used Netflix's movies and TV series as our dataset. We had to remove a few columns and convert the category data to numerical in order to get the right outcome.</a:t>
                  </a:r>
                </a:p>
              </p:txBody>
            </p:sp>
            <p:grpSp>
              <p:nvGrpSpPr>
                <p:cNvPr id="69" name="Grupo 68"/>
                <p:cNvGrpSpPr/>
                <p:nvPr/>
              </p:nvGrpSpPr>
              <p:grpSpPr>
                <a:xfrm>
                  <a:off x="516062" y="2379216"/>
                  <a:ext cx="300259" cy="406668"/>
                  <a:chOff x="4333460" y="1249016"/>
                  <a:chExt cx="3219131" cy="4359967"/>
                </a:xfrm>
              </p:grpSpPr>
              <p:sp>
                <p:nvSpPr>
                  <p:cNvPr id="74"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a:extLst>
                    <a:ext uri="{FF2B5EF4-FFF2-40B4-BE49-F238E27FC236}">
                      <a16:creationId xmlns:a16="http://schemas.microsoft.com/office/drawing/2014/main" id="{C3C17FAC-4649-45DF-8F93-97727ACC2E2E}"/>
                    </a:ext>
                  </a:extLst>
                </p:cNvPr>
                <p:cNvSpPr txBox="1"/>
                <p:nvPr/>
              </p:nvSpPr>
              <p:spPr>
                <a:xfrm>
                  <a:off x="947475" y="2472658"/>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417251" y="3391294"/>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727783" y="3473873"/>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2187649" y="3406212"/>
                  <a:ext cx="1455937" cy="369332"/>
                </a:xfrm>
                <a:prstGeom prst="rect">
                  <a:avLst/>
                </a:prstGeom>
                <a:noFill/>
              </p:spPr>
              <p:txBody>
                <a:bodyPr wrap="square" rtlCol="0">
                  <a:spAutoFit/>
                </a:bodyPr>
                <a:lstStyle/>
                <a:p>
                  <a:r>
                    <a:rPr lang="en-US" dirty="0">
                      <a:solidFill>
                        <a:schemeClr val="bg1"/>
                      </a:solidFill>
                    </a:rPr>
                    <a:t>2022</a:t>
                  </a:r>
                </a:p>
              </p:txBody>
            </p:sp>
          </p:grpSp>
          <p:sp>
            <p:nvSpPr>
              <p:cNvPr id="66" name="Rectángulo redondeado 65"/>
              <p:cNvSpPr/>
              <p:nvPr/>
            </p:nvSpPr>
            <p:spPr>
              <a:xfrm>
                <a:off x="497151" y="4721225"/>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anose="020B0604020202020204" pitchFamily="34" charset="0"/>
                  <a:cs typeface="Helvetica" panose="020B0604020202020204" pitchFamily="34" charset="0"/>
                </a:endParaRPr>
              </a:p>
            </p:txBody>
          </p:sp>
        </p:grpSp>
        <p:sp>
          <p:nvSpPr>
            <p:cNvPr id="63" name="Freeform 7"/>
            <p:cNvSpPr>
              <a:spLocks/>
            </p:cNvSpPr>
            <p:nvPr/>
          </p:nvSpPr>
          <p:spPr bwMode="auto">
            <a:xfrm>
              <a:off x="628651" y="475613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CuadroTexto 63"/>
            <p:cNvSpPr txBox="1"/>
            <p:nvPr/>
          </p:nvSpPr>
          <p:spPr>
            <a:xfrm>
              <a:off x="708025" y="471805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Play</a:t>
              </a:r>
            </a:p>
          </p:txBody>
        </p:sp>
      </p:grpSp>
    </p:spTree>
    <p:extLst>
      <p:ext uri="{BB962C8B-B14F-4D97-AF65-F5344CB8AC3E}">
        <p14:creationId xmlns:p14="http://schemas.microsoft.com/office/powerpoint/2010/main" val="6153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250"/>
                                        <p:tgtEl>
                                          <p:spTgt spid="14"/>
                                        </p:tgtEl>
                                      </p:cBhvr>
                                    </p:animEffect>
                                  </p:childTnLst>
                                </p:cTn>
                              </p:par>
                            </p:childTnLst>
                          </p:cTn>
                        </p:par>
                        <p:par>
                          <p:cTn id="8" fill="hold">
                            <p:stCondLst>
                              <p:cond delay="275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77" b="16677"/>
          <a:stretch>
            <a:fillRect/>
          </a:stretch>
        </p:blipFill>
        <p:spPr/>
      </p:pic>
      <p:sp>
        <p:nvSpPr>
          <p:cNvPr id="41" name="Bottom Gradient">
            <a:extLst>
              <a:ext uri="{FF2B5EF4-FFF2-40B4-BE49-F238E27FC236}">
                <a16:creationId xmlns:a16="http://schemas.microsoft.com/office/drawing/2014/main" id="{5BCA3DDC-22D6-40F2-9E1A-843393A931B9}"/>
              </a:ext>
            </a:extLst>
          </p:cNvPr>
          <p:cNvSpPr/>
          <p:nvPr/>
        </p:nvSpPr>
        <p:spPr>
          <a:xfrm rot="5400000">
            <a:off x="3364550" y="-2932749"/>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5" name="Grupo 34"/>
          <p:cNvGrpSpPr/>
          <p:nvPr/>
        </p:nvGrpSpPr>
        <p:grpSpPr>
          <a:xfrm>
            <a:off x="446597" y="1479243"/>
            <a:ext cx="7696942" cy="4555494"/>
            <a:chOff x="446597" y="2050742"/>
            <a:chExt cx="7753133" cy="4375481"/>
          </a:xfrm>
        </p:grpSpPr>
        <p:grpSp>
          <p:nvGrpSpPr>
            <p:cNvPr id="14" name="Grupo 13"/>
            <p:cNvGrpSpPr/>
            <p:nvPr/>
          </p:nvGrpSpPr>
          <p:grpSpPr>
            <a:xfrm>
              <a:off x="446597" y="2050742"/>
              <a:ext cx="7753133" cy="4348019"/>
              <a:chOff x="446597" y="2050742"/>
              <a:chExt cx="7753133" cy="4348019"/>
            </a:xfrm>
          </p:grpSpPr>
          <p:grpSp>
            <p:nvGrpSpPr>
              <p:cNvPr id="6" name="Grupo 5"/>
              <p:cNvGrpSpPr/>
              <p:nvPr/>
            </p:nvGrpSpPr>
            <p:grpSpPr>
              <a:xfrm>
                <a:off x="446597" y="2050742"/>
                <a:ext cx="7753133" cy="4166471"/>
                <a:chOff x="366698" y="2379216"/>
                <a:chExt cx="7753133" cy="4166471"/>
              </a:xfrm>
            </p:grpSpPr>
            <p:sp>
              <p:nvSpPr>
                <p:cNvPr id="12" name="TextBox 3">
                  <a:extLst>
                    <a:ext uri="{FF2B5EF4-FFF2-40B4-BE49-F238E27FC236}">
                      <a16:creationId xmlns:a16="http://schemas.microsoft.com/office/drawing/2014/main" id="{C3C17FAC-4649-45DF-8F93-97727ACC2E2E}"/>
                    </a:ext>
                  </a:extLst>
                </p:cNvPr>
                <p:cNvSpPr txBox="1"/>
                <p:nvPr/>
              </p:nvSpPr>
              <p:spPr>
                <a:xfrm>
                  <a:off x="427853" y="2837104"/>
                  <a:ext cx="7691978" cy="697847"/>
                </a:xfrm>
                <a:prstGeom prst="rect">
                  <a:avLst/>
                </a:prstGeom>
                <a:noFill/>
              </p:spPr>
              <p:txBody>
                <a:bodyPr wrap="square" lIns="0" tIns="0" rIns="0" bIns="0" rtlCol="0" anchor="ctr" anchorCtr="0">
                  <a:noAutofit/>
                </a:bodyPr>
                <a:lstStyle/>
                <a:p>
                  <a:r>
                    <a:rPr lang="en-US" sz="3600" b="1" dirty="0">
                      <a:solidFill>
                        <a:schemeClr val="bg1"/>
                      </a:solidFill>
                      <a:latin typeface="Helvetica" pitchFamily="34" charset="0"/>
                      <a:cs typeface="Helvetica" pitchFamily="34" charset="0"/>
                    </a:rPr>
                    <a:t>CONCLUSION</a:t>
                  </a:r>
                  <a:endParaRPr lang="en-US" sz="3600" dirty="0">
                    <a:solidFill>
                      <a:schemeClr val="bg1"/>
                    </a:solidFill>
                    <a:latin typeface="Helvetica" pitchFamily="34" charset="0"/>
                    <a:cs typeface="Helvetica" pitchFamily="34" charset="0"/>
                  </a:endParaRPr>
                </a:p>
              </p:txBody>
            </p:sp>
            <p:sp>
              <p:nvSpPr>
                <p:cNvPr id="28" name="TextBox 47">
                  <a:extLst>
                    <a:ext uri="{FF2B5EF4-FFF2-40B4-BE49-F238E27FC236}">
                      <a16:creationId xmlns:a16="http://schemas.microsoft.com/office/drawing/2014/main" id="{A6920CD3-D93F-460E-89A6-BCE43074A5BA}"/>
                    </a:ext>
                  </a:extLst>
                </p:cNvPr>
                <p:cNvSpPr txBox="1"/>
                <p:nvPr/>
              </p:nvSpPr>
              <p:spPr>
                <a:xfrm>
                  <a:off x="366698" y="3916236"/>
                  <a:ext cx="5380010" cy="2629451"/>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While Netflix is a well-known media company and online video streaming service with a wide selection of movies and television shows, working with the enormous dataset has been particularly difficult. Over 8000 movies and TV shows will be </a:t>
                  </a:r>
                  <a:r>
                    <a:rPr lang="en-US" sz="1400" dirty="0" err="1">
                      <a:solidFill>
                        <a:schemeClr val="bg1"/>
                      </a:solidFill>
                      <a:latin typeface="Arial" panose="020B0604020202020204" pitchFamily="34" charset="0"/>
                      <a:cs typeface="Arial" panose="020B0604020202020204" pitchFamily="34" charset="0"/>
                    </a:rPr>
                    <a:t>streamable</a:t>
                  </a:r>
                  <a:r>
                    <a:rPr lang="en-US" sz="1400" dirty="0">
                      <a:solidFill>
                        <a:schemeClr val="bg1"/>
                      </a:solidFill>
                      <a:latin typeface="Arial" panose="020B0604020202020204" pitchFamily="34" charset="0"/>
                      <a:cs typeface="Arial" panose="020B0604020202020204" pitchFamily="34" charset="0"/>
                    </a:rPr>
                    <a:t> on the website by the middle of 2021. This includes a vast variety of material from many genres and countries. One of the most well-known streaming services is Netflix, which has more than 200 million subscribers worldwide. Our strategy is to use the provided dataset on Netflix shows to obtain the accurate rating of each show in order to provide a better method of presenting Netflix shows to viewers so that they may choose their programs based on the rating of the show.</a:t>
                  </a:r>
                </a:p>
              </p:txBody>
            </p:sp>
            <p:grpSp>
              <p:nvGrpSpPr>
                <p:cNvPr id="21" name="Grupo 20"/>
                <p:cNvGrpSpPr/>
                <p:nvPr/>
              </p:nvGrpSpPr>
              <p:grpSpPr>
                <a:xfrm>
                  <a:off x="516062" y="2379216"/>
                  <a:ext cx="300259" cy="406668"/>
                  <a:chOff x="4333460" y="1249016"/>
                  <a:chExt cx="3219131" cy="4359967"/>
                </a:xfrm>
              </p:grpSpPr>
              <p:sp>
                <p:nvSpPr>
                  <p:cNvPr id="22"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
                  <a:extLst>
                    <a:ext uri="{FF2B5EF4-FFF2-40B4-BE49-F238E27FC236}">
                      <a16:creationId xmlns:a16="http://schemas.microsoft.com/office/drawing/2014/main" id="{C3C17FAC-4649-45DF-8F93-97727ACC2E2E}"/>
                    </a:ext>
                  </a:extLst>
                </p:cNvPr>
                <p:cNvSpPr txBox="1"/>
                <p:nvPr/>
              </p:nvSpPr>
              <p:spPr>
                <a:xfrm>
                  <a:off x="947475" y="2472658"/>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3" name="CuadroTexto 2"/>
                <p:cNvSpPr txBox="1"/>
                <p:nvPr/>
              </p:nvSpPr>
              <p:spPr>
                <a:xfrm>
                  <a:off x="417251" y="3502146"/>
                  <a:ext cx="1455937" cy="369332"/>
                </a:xfrm>
                <a:prstGeom prst="rect">
                  <a:avLst/>
                </a:prstGeom>
                <a:noFill/>
              </p:spPr>
              <p:txBody>
                <a:bodyPr wrap="square" rtlCol="0">
                  <a:spAutoFit/>
                </a:bodyPr>
                <a:lstStyle/>
                <a:p>
                  <a:r>
                    <a:rPr lang="en-US" dirty="0">
                      <a:solidFill>
                        <a:schemeClr val="accent6"/>
                      </a:solidFill>
                    </a:rPr>
                    <a:t>97% for you</a:t>
                  </a:r>
                </a:p>
              </p:txBody>
            </p:sp>
            <p:sp>
              <p:nvSpPr>
                <p:cNvPr id="4" name="Rectángulo 3"/>
                <p:cNvSpPr/>
                <p:nvPr/>
              </p:nvSpPr>
              <p:spPr>
                <a:xfrm>
                  <a:off x="1701779" y="3556860"/>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33" name="CuadroTexto 32"/>
                <p:cNvSpPr txBox="1"/>
                <p:nvPr/>
              </p:nvSpPr>
              <p:spPr>
                <a:xfrm>
                  <a:off x="2177050" y="3528626"/>
                  <a:ext cx="1455937" cy="369332"/>
                </a:xfrm>
                <a:prstGeom prst="rect">
                  <a:avLst/>
                </a:prstGeom>
                <a:noFill/>
              </p:spPr>
              <p:txBody>
                <a:bodyPr wrap="square" rtlCol="0">
                  <a:spAutoFit/>
                </a:bodyPr>
                <a:lstStyle/>
                <a:p>
                  <a:r>
                    <a:rPr lang="en-US" dirty="0">
                      <a:solidFill>
                        <a:schemeClr val="bg1"/>
                      </a:solidFill>
                    </a:rPr>
                    <a:t>2022</a:t>
                  </a:r>
                </a:p>
              </p:txBody>
            </p:sp>
          </p:grpSp>
          <p:sp>
            <p:nvSpPr>
              <p:cNvPr id="7" name="Rectángulo redondeado 6"/>
              <p:cNvSpPr/>
              <p:nvPr/>
            </p:nvSpPr>
            <p:spPr>
              <a:xfrm>
                <a:off x="497150" y="6159465"/>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anose="020B0604020202020204" pitchFamily="34" charset="0"/>
                  <a:cs typeface="Helvetica" panose="020B0604020202020204" pitchFamily="34" charset="0"/>
                </a:endParaRPr>
              </a:p>
            </p:txBody>
          </p:sp>
        </p:grpSp>
        <p:sp>
          <p:nvSpPr>
            <p:cNvPr id="31" name="Freeform 7"/>
            <p:cNvSpPr>
              <a:spLocks/>
            </p:cNvSpPr>
            <p:nvPr/>
          </p:nvSpPr>
          <p:spPr bwMode="auto">
            <a:xfrm>
              <a:off x="628608" y="618861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CuadroTexto 1"/>
            <p:cNvSpPr txBox="1"/>
            <p:nvPr/>
          </p:nvSpPr>
          <p:spPr>
            <a:xfrm>
              <a:off x="679993" y="6164613"/>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Play</a:t>
              </a:r>
            </a:p>
          </p:txBody>
        </p:sp>
      </p:grpSp>
      <p:sp>
        <p:nvSpPr>
          <p:cNvPr id="43" name="CuadroTexto 42"/>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44" name="Grupo 43"/>
          <p:cNvGrpSpPr/>
          <p:nvPr/>
        </p:nvGrpSpPr>
        <p:grpSpPr>
          <a:xfrm>
            <a:off x="10406955" y="294187"/>
            <a:ext cx="1370708" cy="372563"/>
            <a:chOff x="10406955" y="294187"/>
            <a:chExt cx="1370708" cy="372563"/>
          </a:xfrm>
        </p:grpSpPr>
        <p:pic>
          <p:nvPicPr>
            <p:cNvPr id="45" name="Picture 2" descr="Netflix smileu profile icon&quot; by Norbert-Sloth | Redbubble"/>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6" name="Triángulo isósceles 45"/>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8"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9" name="Elipse 48"/>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50" name="Rectángulo redondeado 49"/>
          <p:cNvSpPr/>
          <p:nvPr/>
        </p:nvSpPr>
        <p:spPr>
          <a:xfrm>
            <a:off x="1686153" y="5748657"/>
            <a:ext cx="1331649" cy="26305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anose="020B0604020202020204" pitchFamily="34" charset="0"/>
              <a:cs typeface="Helvetica" panose="020B0604020202020204" pitchFamily="34" charset="0"/>
            </a:endParaRPr>
          </a:p>
        </p:txBody>
      </p:sp>
      <p:sp>
        <p:nvSpPr>
          <p:cNvPr id="51" name="Freeform 7"/>
          <p:cNvSpPr>
            <a:spLocks/>
          </p:cNvSpPr>
          <p:nvPr/>
        </p:nvSpPr>
        <p:spPr bwMode="auto">
          <a:xfrm>
            <a:off x="1870011" y="5777019"/>
            <a:ext cx="143302" cy="198957"/>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CuadroTexto 51"/>
          <p:cNvSpPr txBox="1"/>
          <p:nvPr/>
        </p:nvSpPr>
        <p:spPr>
          <a:xfrm>
            <a:off x="1981091" y="5752175"/>
            <a:ext cx="1136015" cy="253916"/>
          </a:xfrm>
          <a:prstGeom prst="rect">
            <a:avLst/>
          </a:prstGeom>
          <a:noFill/>
        </p:spPr>
        <p:txBody>
          <a:bodyPr wrap="square" rtlCol="0">
            <a:spAutoFit/>
          </a:bodyPr>
          <a:lstStyle/>
          <a:p>
            <a:r>
              <a:rPr lang="en-US" sz="1050" b="1" dirty="0">
                <a:solidFill>
                  <a:schemeClr val="bg1"/>
                </a:solidFill>
                <a:latin typeface="Helvetica" panose="020B0604020202020204" pitchFamily="34" charset="0"/>
                <a:cs typeface="Helvetica" panose="020B0604020202020204" pitchFamily="34" charset="0"/>
              </a:rPr>
              <a:t>See More</a:t>
            </a:r>
          </a:p>
        </p:txBody>
      </p:sp>
    </p:spTree>
    <p:extLst>
      <p:ext uri="{BB962C8B-B14F-4D97-AF65-F5344CB8AC3E}">
        <p14:creationId xmlns:p14="http://schemas.microsoft.com/office/powerpoint/2010/main" val="12831354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655903" y="7080952"/>
            <a:ext cx="6880194" cy="4247317"/>
          </a:xfrm>
          <a:prstGeom prst="rect">
            <a:avLst/>
          </a:prstGeom>
          <a:noFill/>
        </p:spPr>
        <p:txBody>
          <a:bodyPr wrap="square" rtlCol="0">
            <a:spAutoFit/>
          </a:bodyPr>
          <a:lstStyle/>
          <a:p>
            <a:pPr algn="ctr"/>
            <a:r>
              <a:rPr lang="en-US" dirty="0">
                <a:solidFill>
                  <a:schemeClr val="bg1"/>
                </a:solidFill>
              </a:rPr>
              <a:t>The dataset was also used in a research paper titled "A Deep Learning Approach for Predicting the Popularity of Netflix Content" by Sai Kiran </a:t>
            </a:r>
            <a:r>
              <a:rPr lang="en-US" dirty="0" err="1">
                <a:solidFill>
                  <a:schemeClr val="bg1"/>
                </a:solidFill>
              </a:rPr>
              <a:t>Kolla</a:t>
            </a:r>
            <a:r>
              <a:rPr lang="en-US" dirty="0">
                <a:solidFill>
                  <a:schemeClr val="bg1"/>
                </a:solidFill>
              </a:rPr>
              <a:t>, </a:t>
            </a:r>
            <a:r>
              <a:rPr lang="en-US" dirty="0" err="1">
                <a:solidFill>
                  <a:schemeClr val="bg1"/>
                </a:solidFill>
              </a:rPr>
              <a:t>Praneeth</a:t>
            </a:r>
            <a:r>
              <a:rPr lang="en-US" dirty="0">
                <a:solidFill>
                  <a:schemeClr val="bg1"/>
                </a:solidFill>
              </a:rPr>
              <a:t> </a:t>
            </a:r>
            <a:r>
              <a:rPr lang="en-US" dirty="0" err="1">
                <a:solidFill>
                  <a:schemeClr val="bg1"/>
                </a:solidFill>
              </a:rPr>
              <a:t>Alla</a:t>
            </a:r>
            <a:r>
              <a:rPr lang="en-US" dirty="0">
                <a:solidFill>
                  <a:schemeClr val="bg1"/>
                </a:solidFill>
              </a:rPr>
              <a:t>, and Chetan </a:t>
            </a:r>
            <a:r>
              <a:rPr lang="en-US" dirty="0" err="1">
                <a:solidFill>
                  <a:schemeClr val="bg1"/>
                </a:solidFill>
              </a:rPr>
              <a:t>Puri</a:t>
            </a:r>
            <a:r>
              <a:rPr lang="en-US" dirty="0">
                <a:solidFill>
                  <a:schemeClr val="bg1"/>
                </a:solidFill>
              </a:rPr>
              <a:t>: https://</a:t>
            </a:r>
            <a:r>
              <a:rPr lang="en-US" dirty="0" err="1">
                <a:solidFill>
                  <a:schemeClr val="bg1"/>
                </a:solidFill>
              </a:rPr>
              <a:t>ieeexplore.ieee.org</a:t>
            </a:r>
            <a:r>
              <a:rPr lang="en-US" dirty="0">
                <a:solidFill>
                  <a:schemeClr val="bg1"/>
                </a:solidFill>
              </a:rPr>
              <a:t>/document/9523115</a:t>
            </a:r>
          </a:p>
          <a:p>
            <a:pPr algn="ctr"/>
            <a:r>
              <a:rPr lang="en-US" dirty="0">
                <a:solidFill>
                  <a:schemeClr val="bg1"/>
                </a:solidFill>
              </a:rPr>
              <a:t>The dataset was also used in a blog post titled "Exploring Netflix Data with Python" by Selva Prabhakaran: https://</a:t>
            </a:r>
            <a:r>
              <a:rPr lang="en-US" dirty="0" err="1">
                <a:solidFill>
                  <a:schemeClr val="bg1"/>
                </a:solidFill>
              </a:rPr>
              <a:t>www.machinelearningplus.com</a:t>
            </a:r>
            <a:r>
              <a:rPr lang="en-US" dirty="0">
                <a:solidFill>
                  <a:schemeClr val="bg1"/>
                </a:solidFill>
              </a:rPr>
              <a:t>/python/exploratory-data-analysis-python/</a:t>
            </a:r>
          </a:p>
          <a:p>
            <a:pPr algn="ctr"/>
            <a:r>
              <a:rPr lang="en-US" dirty="0">
                <a:solidFill>
                  <a:schemeClr val="bg1"/>
                </a:solidFill>
              </a:rPr>
              <a:t>The dataset was also used in a Medium article titled "Netflix Data Analysis and Visualization" by Sebastian </a:t>
            </a:r>
            <a:r>
              <a:rPr lang="en-US" dirty="0" err="1">
                <a:solidFill>
                  <a:schemeClr val="bg1"/>
                </a:solidFill>
              </a:rPr>
              <a:t>Szwarc</a:t>
            </a:r>
            <a:r>
              <a:rPr lang="en-US" dirty="0">
                <a:solidFill>
                  <a:schemeClr val="bg1"/>
                </a:solidFill>
              </a:rPr>
              <a:t>: https://</a:t>
            </a:r>
            <a:r>
              <a:rPr lang="en-US" dirty="0" err="1">
                <a:solidFill>
                  <a:schemeClr val="bg1"/>
                </a:solidFill>
              </a:rPr>
              <a:t>medium.com</a:t>
            </a:r>
            <a:r>
              <a:rPr lang="en-US" dirty="0">
                <a:solidFill>
                  <a:schemeClr val="bg1"/>
                </a:solidFill>
              </a:rPr>
              <a:t>/</a:t>
            </a:r>
            <a:r>
              <a:rPr lang="en-US" dirty="0" err="1">
                <a:solidFill>
                  <a:schemeClr val="bg1"/>
                </a:solidFill>
              </a:rPr>
              <a:t>swlh</a:t>
            </a:r>
            <a:r>
              <a:rPr lang="en-US" dirty="0">
                <a:solidFill>
                  <a:schemeClr val="bg1"/>
                </a:solidFill>
              </a:rPr>
              <a:t>/netflix-data-analysis-and-visualization-70f1bdcda67b</a:t>
            </a:r>
          </a:p>
          <a:p>
            <a:pPr algn="ctr"/>
            <a:r>
              <a:rPr lang="en-US" dirty="0">
                <a:solidFill>
                  <a:schemeClr val="bg1"/>
                </a:solidFill>
              </a:rPr>
              <a:t>These references provide different perspectives on the use of the dataset, including data analysis, machine learning, and data visualization.</a:t>
            </a:r>
          </a:p>
        </p:txBody>
      </p:sp>
      <p:grpSp>
        <p:nvGrpSpPr>
          <p:cNvPr id="3" name="Grupo 2"/>
          <p:cNvGrpSpPr/>
          <p:nvPr/>
        </p:nvGrpSpPr>
        <p:grpSpPr>
          <a:xfrm>
            <a:off x="10227078" y="6161101"/>
            <a:ext cx="1393794" cy="292963"/>
            <a:chOff x="10271466" y="6152224"/>
            <a:chExt cx="1393794" cy="292963"/>
          </a:xfrm>
        </p:grpSpPr>
        <p:sp>
          <p:nvSpPr>
            <p:cNvPr id="9" name="Rectángulo redondeado 8"/>
            <p:cNvSpPr/>
            <p:nvPr/>
          </p:nvSpPr>
          <p:spPr>
            <a:xfrm>
              <a:off x="10271466" y="6152224"/>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200" b="1" dirty="0">
                  <a:solidFill>
                    <a:schemeClr val="tx1"/>
                  </a:solidFill>
                  <a:latin typeface="Helvetica" panose="020B0604020202020204" pitchFamily="34" charset="0"/>
                  <a:cs typeface="Helvetica" panose="020B0604020202020204" pitchFamily="34" charset="0"/>
                </a:rPr>
                <a:t>Next</a:t>
              </a:r>
              <a:endParaRPr lang="en-US" sz="1600" b="1" dirty="0">
                <a:solidFill>
                  <a:schemeClr val="tx1"/>
                </a:solidFill>
                <a:latin typeface="Helvetica" panose="020B0604020202020204" pitchFamily="34" charset="0"/>
                <a:cs typeface="Helvetica" panose="020B0604020202020204" pitchFamily="34" charset="0"/>
              </a:endParaRPr>
            </a:p>
          </p:txBody>
        </p:sp>
        <p:sp>
          <p:nvSpPr>
            <p:cNvPr id="10" name="Triángulo rectángulo 9"/>
            <p:cNvSpPr/>
            <p:nvPr/>
          </p:nvSpPr>
          <p:spPr>
            <a:xfrm rot="13500000">
              <a:off x="10353397" y="6240397"/>
              <a:ext cx="134373" cy="13437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REFRENCES</a:t>
            </a:r>
          </a:p>
          <a:p>
            <a:r>
              <a:rPr lang="en-US" sz="2400" b="1" dirty="0">
                <a:solidFill>
                  <a:schemeClr val="bg1"/>
                </a:solidFill>
                <a:latin typeface="Helvetica" pitchFamily="34" charset="0"/>
                <a:cs typeface="Helvetica" pitchFamily="34" charset="0"/>
              </a:rPr>
              <a:t>Subtitle | Group 9</a:t>
            </a:r>
            <a:endParaRPr lang="en-US" sz="2400" dirty="0">
              <a:solidFill>
                <a:schemeClr val="bg1"/>
              </a:solidFill>
              <a:latin typeface="Helvetica" pitchFamily="34" charset="0"/>
              <a:cs typeface="Helvetica" pitchFamily="34" charset="0"/>
            </a:endParaRPr>
          </a:p>
        </p:txBody>
      </p:sp>
    </p:spTree>
    <p:extLst>
      <p:ext uri="{BB962C8B-B14F-4D97-AF65-F5344CB8AC3E}">
        <p14:creationId xmlns:p14="http://schemas.microsoft.com/office/powerpoint/2010/main" val="395745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3.33333E-6 L 0 -1.84074 " pathEditMode="relative" rAng="0" ptsTypes="AA">
                                      <p:cBhvr>
                                        <p:cTn id="6" dur="10000" fill="hold"/>
                                        <p:tgtEl>
                                          <p:spTgt spid="2"/>
                                        </p:tgtEl>
                                        <p:attrNameLst>
                                          <p:attrName>ppt_x</p:attrName>
                                          <p:attrName>ppt_y</p:attrName>
                                        </p:attrNameLst>
                                      </p:cBhvr>
                                      <p:rCtr x="0" y="-9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805191" y="2477758"/>
            <a:ext cx="6554709" cy="1586242"/>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8800" dirty="0">
                <a:solidFill>
                  <a:srgbClr val="FF0000"/>
                </a:solidFill>
                <a:latin typeface="Bebas Neue" panose="020B0606020202050201" pitchFamily="34" charset="0"/>
              </a:rPr>
              <a:t>thanks</a:t>
            </a:r>
          </a:p>
        </p:txBody>
      </p:sp>
    </p:spTree>
    <p:extLst>
      <p:ext uri="{BB962C8B-B14F-4D97-AF65-F5344CB8AC3E}">
        <p14:creationId xmlns:p14="http://schemas.microsoft.com/office/powerpoint/2010/main" val="141549660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tflix smileu profile icon&quot; by Norbert-Sloth | Redbubble"/>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2386398" y="2317258"/>
            <a:ext cx="1885134" cy="1885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flix | Netflix, Tv shows online, Netflix movies"/>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xfrm>
            <a:off x="5025118" y="2317258"/>
            <a:ext cx="1885134" cy="18851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Netflix-avatar.png - Wikimedia Commons"/>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t="42" b="42"/>
          <a:stretch>
            <a:fillRect/>
          </a:stretch>
        </p:blipFill>
        <p:spPr bwMode="auto">
          <a:xfrm>
            <a:off x="7668146" y="2309929"/>
            <a:ext cx="1885134" cy="188513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C3C17FAC-4649-45DF-8F93-97727ACC2E2E}"/>
              </a:ext>
            </a:extLst>
          </p:cNvPr>
          <p:cNvSpPr txBox="1"/>
          <p:nvPr/>
        </p:nvSpPr>
        <p:spPr>
          <a:xfrm>
            <a:off x="4159712" y="1362456"/>
            <a:ext cx="4014888"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Presenters Names</a:t>
            </a:r>
            <a:endParaRPr lang="en-US" sz="3600" dirty="0">
              <a:solidFill>
                <a:schemeClr val="bg1"/>
              </a:solidFill>
              <a:latin typeface="Helvetica" pitchFamily="34" charset="0"/>
              <a:cs typeface="Helvetica" pitchFamily="34" charset="0"/>
            </a:endParaRPr>
          </a:p>
        </p:txBody>
      </p:sp>
      <p:sp>
        <p:nvSpPr>
          <p:cNvPr id="14" name="Member 1 Name">
            <a:extLst>
              <a:ext uri="{FF2B5EF4-FFF2-40B4-BE49-F238E27FC236}">
                <a16:creationId xmlns:a16="http://schemas.microsoft.com/office/drawing/2014/main" id="{1AB03295-F247-4E58-A99A-E9AB46CEE3AC}"/>
              </a:ext>
            </a:extLst>
          </p:cNvPr>
          <p:cNvSpPr txBox="1"/>
          <p:nvPr/>
        </p:nvSpPr>
        <p:spPr>
          <a:xfrm>
            <a:off x="2556561" y="4360477"/>
            <a:ext cx="1536192" cy="26265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SUVIN SHAH</a:t>
            </a:r>
          </a:p>
        </p:txBody>
      </p:sp>
      <p:sp>
        <p:nvSpPr>
          <p:cNvPr id="15" name="Member 2 Name">
            <a:extLst>
              <a:ext uri="{FF2B5EF4-FFF2-40B4-BE49-F238E27FC236}">
                <a16:creationId xmlns:a16="http://schemas.microsoft.com/office/drawing/2014/main" id="{806F342B-6293-446E-9480-43F30FF418F3}"/>
              </a:ext>
            </a:extLst>
          </p:cNvPr>
          <p:cNvSpPr txBox="1"/>
          <p:nvPr/>
        </p:nvSpPr>
        <p:spPr>
          <a:xfrm>
            <a:off x="4987744" y="4412031"/>
            <a:ext cx="1959882" cy="38227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ARSHIA NOOR</a:t>
            </a:r>
          </a:p>
        </p:txBody>
      </p:sp>
      <p:sp>
        <p:nvSpPr>
          <p:cNvPr id="16" name="Member 3 Name">
            <a:extLst>
              <a:ext uri="{FF2B5EF4-FFF2-40B4-BE49-F238E27FC236}">
                <a16:creationId xmlns:a16="http://schemas.microsoft.com/office/drawing/2014/main" id="{C46FF401-EF89-4D3B-A943-3D6C4404F32B}"/>
              </a:ext>
            </a:extLst>
          </p:cNvPr>
          <p:cNvSpPr txBox="1"/>
          <p:nvPr/>
        </p:nvSpPr>
        <p:spPr>
          <a:xfrm>
            <a:off x="7842617" y="4360477"/>
            <a:ext cx="1536192" cy="36576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DHRUVIL SHAH</a:t>
            </a:r>
          </a:p>
        </p:txBody>
      </p:sp>
      <p:sp>
        <p:nvSpPr>
          <p:cNvPr id="19" name="CuadroTexto 18"/>
          <p:cNvSpPr txBox="1"/>
          <p:nvPr/>
        </p:nvSpPr>
        <p:spPr>
          <a:xfrm>
            <a:off x="5345554" y="476601"/>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spTree>
    <p:extLst>
      <p:ext uri="{BB962C8B-B14F-4D97-AF65-F5344CB8AC3E}">
        <p14:creationId xmlns:p14="http://schemas.microsoft.com/office/powerpoint/2010/main" val="230879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1000"/>
                                        <p:tgtEl>
                                          <p:spTgt spid="1028"/>
                                        </p:tgtEl>
                                      </p:cBhvr>
                                    </p:animEffect>
                                    <p:anim calcmode="lin" valueType="num">
                                      <p:cBhvr>
                                        <p:cTn id="23" dur="1000" fill="hold"/>
                                        <p:tgtEl>
                                          <p:spTgt spid="1028"/>
                                        </p:tgtEl>
                                        <p:attrNameLst>
                                          <p:attrName>ppt_x</p:attrName>
                                        </p:attrNameLst>
                                      </p:cBhvr>
                                      <p:tavLst>
                                        <p:tav tm="0">
                                          <p:val>
                                            <p:strVal val="#ppt_x"/>
                                          </p:val>
                                        </p:tav>
                                        <p:tav tm="100000">
                                          <p:val>
                                            <p:strVal val="#ppt_x"/>
                                          </p:val>
                                        </p:tav>
                                      </p:tavLst>
                                    </p:anim>
                                    <p:anim calcmode="lin" valueType="num">
                                      <p:cBhvr>
                                        <p:cTn id="24" dur="1000" fill="hold"/>
                                        <p:tgtEl>
                                          <p:spTgt spid="10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1000"/>
                                        <p:tgtEl>
                                          <p:spTgt spid="1030"/>
                                        </p:tgtEl>
                                      </p:cBhvr>
                                    </p:animEffect>
                                    <p:anim calcmode="lin" valueType="num">
                                      <p:cBhvr>
                                        <p:cTn id="28" dur="1000" fill="hold"/>
                                        <p:tgtEl>
                                          <p:spTgt spid="1030"/>
                                        </p:tgtEl>
                                        <p:attrNameLst>
                                          <p:attrName>ppt_x</p:attrName>
                                        </p:attrNameLst>
                                      </p:cBhvr>
                                      <p:tavLst>
                                        <p:tav tm="0">
                                          <p:val>
                                            <p:strVal val="#ppt_x"/>
                                          </p:val>
                                        </p:tav>
                                        <p:tav tm="100000">
                                          <p:val>
                                            <p:strVal val="#ppt_x"/>
                                          </p:val>
                                        </p:tav>
                                      </p:tavLst>
                                    </p:anim>
                                    <p:anim calcmode="lin" valueType="num">
                                      <p:cBhvr>
                                        <p:cTn id="29" dur="1000" fill="hold"/>
                                        <p:tgtEl>
                                          <p:spTgt spid="1030"/>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10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par>
                                <p:cTn id="33" presetID="10" presetClass="entr" presetSubtype="0" fill="hold" grpId="0" nodeType="withEffect">
                                  <p:stCondLst>
                                    <p:cond delay="125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750"/>
                                        <p:tgtEl>
                                          <p:spTgt spid="15"/>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9">
            <a:extLst>
              <a:ext uri="{FF2B5EF4-FFF2-40B4-BE49-F238E27FC236}">
                <a16:creationId xmlns:a16="http://schemas.microsoft.com/office/drawing/2014/main" id="{7C34AA1A-2AA0-4F33-9003-37259AB66C1A}"/>
              </a:ext>
            </a:extLst>
          </p:cNvPr>
          <p:cNvSpPr txBox="1"/>
          <p:nvPr/>
        </p:nvSpPr>
        <p:spPr>
          <a:xfrm>
            <a:off x="798513" y="2075919"/>
            <a:ext cx="3724096"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INTRODUCTION</a:t>
            </a:r>
          </a:p>
        </p:txBody>
      </p:sp>
      <p:sp>
        <p:nvSpPr>
          <p:cNvPr id="24" name="TextBox 20">
            <a:extLst>
              <a:ext uri="{FF2B5EF4-FFF2-40B4-BE49-F238E27FC236}">
                <a16:creationId xmlns:a16="http://schemas.microsoft.com/office/drawing/2014/main" id="{4E8D1F40-9D7D-4D13-AF27-2F69F82A5763}"/>
              </a:ext>
            </a:extLst>
          </p:cNvPr>
          <p:cNvSpPr txBox="1"/>
          <p:nvPr/>
        </p:nvSpPr>
        <p:spPr>
          <a:xfrm>
            <a:off x="827328" y="2999563"/>
            <a:ext cx="3292423" cy="2310312"/>
          </a:xfrm>
          <a:prstGeom prst="rect">
            <a:avLst/>
          </a:prstGeom>
          <a:noFill/>
        </p:spPr>
        <p:txBody>
          <a:bodyPr wrap="square" rtlCol="0">
            <a:spAutoFit/>
          </a:bodyPr>
          <a:lstStyle/>
          <a:p>
            <a:pPr>
              <a:lnSpc>
                <a:spcPct val="130000"/>
              </a:lnSpc>
            </a:pPr>
            <a:r>
              <a:rPr lang="en-US" sz="1400" dirty="0">
                <a:solidFill>
                  <a:schemeClr val="bg1"/>
                </a:solidFill>
              </a:rPr>
              <a:t>The Netflix movies and TV shows dataset is a large collection of information about the content available on the Netflix platform. The dataset includes a list of all the movies and TV shows available on Netflix, as well as information such as cast, directors, ratings, release year, duration, and other pertinent details.</a:t>
            </a:r>
            <a:endPar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5" name="TextBox 21">
            <a:extLst>
              <a:ext uri="{FF2B5EF4-FFF2-40B4-BE49-F238E27FC236}">
                <a16:creationId xmlns:a16="http://schemas.microsoft.com/office/drawing/2014/main" id="{24938009-178B-4C1C-810D-6E9BDE4A3472}"/>
              </a:ext>
            </a:extLst>
          </p:cNvPr>
          <p:cNvSpPr txBox="1"/>
          <p:nvPr/>
        </p:nvSpPr>
        <p:spPr>
          <a:xfrm>
            <a:off x="4259540" y="3071715"/>
            <a:ext cx="3292423" cy="1815882"/>
          </a:xfrm>
          <a:prstGeom prst="rect">
            <a:avLst/>
          </a:prstGeom>
          <a:noFill/>
        </p:spPr>
        <p:txBody>
          <a:bodyPr wrap="square" rtlCol="0">
            <a:spAutoFit/>
          </a:bodyPr>
          <a:lstStyle/>
          <a:p>
            <a:r>
              <a:rPr lang="en-US" sz="1400" dirty="0">
                <a:solidFill>
                  <a:schemeClr val="bg1"/>
                </a:solidFill>
              </a:rPr>
              <a:t>The dataset contains information about over 8000 Netflix movies and TV shows, including cast, directors, ratings, release year, duration, and other relevant information. Because the data is organized in a tabular format, it is simple to analyze using various data analysis and machine learning techniques.</a:t>
            </a:r>
          </a:p>
        </p:txBody>
      </p:sp>
      <p:sp>
        <p:nvSpPr>
          <p:cNvPr id="26" name="CuadroTexto 25"/>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954101" y="1677362"/>
            <a:ext cx="1401514" cy="497149"/>
            <a:chOff x="954101" y="1677362"/>
            <a:chExt cx="1401514" cy="497149"/>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
              <a:extLst>
                <a:ext uri="{FF2B5EF4-FFF2-40B4-BE49-F238E27FC236}">
                  <a16:creationId xmlns:a16="http://schemas.microsoft.com/office/drawing/2014/main" id="{C3C17FAC-4649-45DF-8F93-97727ACC2E2E}"/>
                </a:ext>
              </a:extLst>
            </p:cNvPr>
            <p:cNvSpPr txBox="1"/>
            <p:nvPr/>
          </p:nvSpPr>
          <p:spPr>
            <a:xfrm>
              <a:off x="1385514" y="1770804"/>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grpSp>
      <p:sp>
        <p:nvSpPr>
          <p:cNvPr id="38" name="CuadroTexto 37"/>
          <p:cNvSpPr txBox="1"/>
          <p:nvPr/>
        </p:nvSpPr>
        <p:spPr>
          <a:xfrm>
            <a:off x="824810" y="2560468"/>
            <a:ext cx="1455937" cy="369332"/>
          </a:xfrm>
          <a:prstGeom prst="rect">
            <a:avLst/>
          </a:prstGeom>
          <a:noFill/>
        </p:spPr>
        <p:txBody>
          <a:bodyPr wrap="square" rtlCol="0">
            <a:spAutoFit/>
          </a:bodyPr>
          <a:lstStyle/>
          <a:p>
            <a:r>
              <a:rPr lang="en-US" dirty="0">
                <a:solidFill>
                  <a:schemeClr val="accent6"/>
                </a:solidFill>
              </a:rPr>
              <a:t>97% for you</a:t>
            </a:r>
          </a:p>
        </p:txBody>
      </p:sp>
      <p:sp>
        <p:nvSpPr>
          <p:cNvPr id="39" name="Rectángulo 38"/>
          <p:cNvSpPr/>
          <p:nvPr/>
        </p:nvSpPr>
        <p:spPr>
          <a:xfrm>
            <a:off x="2126055"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2022</a:t>
            </a:r>
          </a:p>
        </p:txBody>
      </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sp>
        <p:nvSpPr>
          <p:cNvPr id="41" name="TextBox 21">
            <a:extLst>
              <a:ext uri="{FF2B5EF4-FFF2-40B4-BE49-F238E27FC236}">
                <a16:creationId xmlns:a16="http://schemas.microsoft.com/office/drawing/2014/main" id="{E48CC9DE-EDFA-194B-9904-4F21251FAE42}"/>
              </a:ext>
            </a:extLst>
          </p:cNvPr>
          <p:cNvSpPr txBox="1"/>
          <p:nvPr/>
        </p:nvSpPr>
        <p:spPr>
          <a:xfrm>
            <a:off x="7680377" y="3078704"/>
            <a:ext cx="3292423" cy="1384995"/>
          </a:xfrm>
          <a:prstGeom prst="rect">
            <a:avLst/>
          </a:prstGeom>
          <a:noFill/>
        </p:spPr>
        <p:txBody>
          <a:bodyPr wrap="square" rtlCol="0">
            <a:spAutoFit/>
          </a:bodyPr>
          <a:lstStyle/>
          <a:p>
            <a:r>
              <a:rPr lang="en-US" sz="1400" dirty="0">
                <a:solidFill>
                  <a:schemeClr val="bg1"/>
                </a:solidFill>
              </a:rPr>
              <a:t>Overall, the Netflix movies and TV shows dataset is a valuable resource for anyone interested in understanding the content available on the Netflix platform, as well as those seeking insights into the platform's preferences and habits.</a:t>
            </a:r>
          </a:p>
        </p:txBody>
      </p:sp>
    </p:spTree>
    <p:extLst>
      <p:ext uri="{BB962C8B-B14F-4D97-AF65-F5344CB8AC3E}">
        <p14:creationId xmlns:p14="http://schemas.microsoft.com/office/powerpoint/2010/main" val="426195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6706" b="16706"/>
          <a:stretch>
            <a:fillRect/>
          </a:stretch>
        </p:blipFill>
        <p:spPr>
          <a:xfrm flipH="1">
            <a:off x="0" y="1040872"/>
            <a:ext cx="12192000" cy="5419725"/>
          </a:xfrm>
        </p:spPr>
      </p:pic>
      <p:sp>
        <p:nvSpPr>
          <p:cNvPr id="41" name="Bottom Gradient">
            <a:extLst>
              <a:ext uri="{FF2B5EF4-FFF2-40B4-BE49-F238E27FC236}">
                <a16:creationId xmlns:a16="http://schemas.microsoft.com/office/drawing/2014/main" id="{5BCA3DDC-22D6-40F2-9E1A-843393A931B9}"/>
              </a:ext>
            </a:extLst>
          </p:cNvPr>
          <p:cNvSpPr/>
          <p:nvPr/>
        </p:nvSpPr>
        <p:spPr>
          <a:xfrm rot="5400000">
            <a:off x="3368785" y="-2356726"/>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10" name="Grupo 9"/>
          <p:cNvGrpSpPr/>
          <p:nvPr/>
        </p:nvGrpSpPr>
        <p:grpSpPr>
          <a:xfrm>
            <a:off x="419700" y="1268365"/>
            <a:ext cx="7744404" cy="4735600"/>
            <a:chOff x="455326" y="2050742"/>
            <a:chExt cx="7744404" cy="4735600"/>
          </a:xfrm>
        </p:grpSpPr>
        <p:grpSp>
          <p:nvGrpSpPr>
            <p:cNvPr id="14" name="Grupo 13"/>
            <p:cNvGrpSpPr/>
            <p:nvPr/>
          </p:nvGrpSpPr>
          <p:grpSpPr>
            <a:xfrm>
              <a:off x="455326" y="2050742"/>
              <a:ext cx="7744404" cy="4735600"/>
              <a:chOff x="455326" y="2050742"/>
              <a:chExt cx="7744404" cy="4735600"/>
            </a:xfrm>
          </p:grpSpPr>
          <p:grpSp>
            <p:nvGrpSpPr>
              <p:cNvPr id="6" name="Grupo 5"/>
              <p:cNvGrpSpPr/>
              <p:nvPr/>
            </p:nvGrpSpPr>
            <p:grpSpPr>
              <a:xfrm>
                <a:off x="455326" y="2050742"/>
                <a:ext cx="7744404" cy="4099474"/>
                <a:chOff x="375427" y="2379216"/>
                <a:chExt cx="7744404" cy="4099474"/>
              </a:xfrm>
            </p:grpSpPr>
            <p:sp>
              <p:nvSpPr>
                <p:cNvPr id="12" name="TextBox 3">
                  <a:extLst>
                    <a:ext uri="{FF2B5EF4-FFF2-40B4-BE49-F238E27FC236}">
                      <a16:creationId xmlns:a16="http://schemas.microsoft.com/office/drawing/2014/main" id="{C3C17FAC-4649-45DF-8F93-97727ACC2E2E}"/>
                    </a:ext>
                  </a:extLst>
                </p:cNvPr>
                <p:cNvSpPr txBox="1"/>
                <p:nvPr/>
              </p:nvSpPr>
              <p:spPr>
                <a:xfrm>
                  <a:off x="427853" y="2837104"/>
                  <a:ext cx="7691978" cy="1133155"/>
                </a:xfrm>
                <a:prstGeom prst="rect">
                  <a:avLst/>
                </a:prstGeom>
                <a:noFill/>
              </p:spPr>
              <p:txBody>
                <a:bodyPr wrap="square" lIns="0" tIns="0" rIns="0" bIns="0" rtlCol="0" anchor="ctr" anchorCtr="0">
                  <a:noAutofit/>
                </a:bodyPr>
                <a:lstStyle/>
                <a:p>
                  <a:r>
                    <a:rPr lang="en-US" sz="3600" b="1" dirty="0">
                      <a:solidFill>
                        <a:schemeClr val="bg1"/>
                      </a:solidFill>
                      <a:latin typeface="Helvetica" pitchFamily="34" charset="0"/>
                      <a:cs typeface="Helvetica" pitchFamily="34" charset="0"/>
                    </a:rPr>
                    <a:t>PROBLEM </a:t>
                  </a:r>
                </a:p>
                <a:p>
                  <a:r>
                    <a:rPr lang="en-US" sz="3600" b="1" dirty="0">
                      <a:solidFill>
                        <a:schemeClr val="bg1"/>
                      </a:solidFill>
                      <a:latin typeface="Helvetica" pitchFamily="34" charset="0"/>
                      <a:cs typeface="Helvetica" pitchFamily="34" charset="0"/>
                    </a:rPr>
                    <a:t>DEFINITION</a:t>
                  </a:r>
                </a:p>
              </p:txBody>
            </p:sp>
            <p:sp>
              <p:nvSpPr>
                <p:cNvPr id="28" name="TextBox 47">
                  <a:extLst>
                    <a:ext uri="{FF2B5EF4-FFF2-40B4-BE49-F238E27FC236}">
                      <a16:creationId xmlns:a16="http://schemas.microsoft.com/office/drawing/2014/main" id="{A6920CD3-D93F-460E-89A6-BCE43074A5BA}"/>
                    </a:ext>
                  </a:extLst>
                </p:cNvPr>
                <p:cNvSpPr txBox="1"/>
                <p:nvPr/>
              </p:nvSpPr>
              <p:spPr>
                <a:xfrm>
                  <a:off x="375427" y="4231921"/>
                  <a:ext cx="5430569" cy="2246769"/>
                </a:xfrm>
                <a:prstGeom prst="rect">
                  <a:avLst/>
                </a:prstGeom>
                <a:noFill/>
              </p:spPr>
              <p:txBody>
                <a:bodyPr wrap="square" rtlCol="0">
                  <a:spAutoFit/>
                </a:bodyPr>
                <a:lstStyle/>
                <a:p>
                  <a:r>
                    <a:rPr lang="en-PH" sz="1400" i="0" dirty="0">
                      <a:solidFill>
                        <a:schemeClr val="bg1"/>
                      </a:solidFill>
                      <a:effectLst/>
                    </a:rPr>
                    <a:t>Netflix is a popular media and video streaming platform that offers a large selection of movies and television shows. The platform has over 8000 movies and TV shows available for streaming as of mid-2021. This includes a wide variety of content from a variety of genres and countries. Netflix is a global platform with over 200 million subscribers, making it one of the world's most popular streaming platforms. Our plan is to use the provided dataset on Netflix shows to obtain the proper rating of each show so that we can create a better way to present them to viewers so that they can choose their shows based on the rating of the show.</a:t>
                  </a:r>
                </a:p>
              </p:txBody>
            </p:sp>
            <p:grpSp>
              <p:nvGrpSpPr>
                <p:cNvPr id="21" name="Grupo 20"/>
                <p:cNvGrpSpPr/>
                <p:nvPr/>
              </p:nvGrpSpPr>
              <p:grpSpPr>
                <a:xfrm>
                  <a:off x="516062" y="2379216"/>
                  <a:ext cx="300259" cy="406668"/>
                  <a:chOff x="4333460" y="1249016"/>
                  <a:chExt cx="3219131" cy="4359967"/>
                </a:xfrm>
              </p:grpSpPr>
              <p:sp>
                <p:nvSpPr>
                  <p:cNvPr id="22"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
                  <a:extLst>
                    <a:ext uri="{FF2B5EF4-FFF2-40B4-BE49-F238E27FC236}">
                      <a16:creationId xmlns:a16="http://schemas.microsoft.com/office/drawing/2014/main" id="{C3C17FAC-4649-45DF-8F93-97727ACC2E2E}"/>
                    </a:ext>
                  </a:extLst>
                </p:cNvPr>
                <p:cNvSpPr txBox="1"/>
                <p:nvPr/>
              </p:nvSpPr>
              <p:spPr>
                <a:xfrm>
                  <a:off x="947475" y="2472658"/>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3" name="CuadroTexto 2"/>
                <p:cNvSpPr txBox="1"/>
                <p:nvPr/>
              </p:nvSpPr>
              <p:spPr>
                <a:xfrm>
                  <a:off x="417251" y="3879542"/>
                  <a:ext cx="1455937" cy="369332"/>
                </a:xfrm>
                <a:prstGeom prst="rect">
                  <a:avLst/>
                </a:prstGeom>
                <a:noFill/>
              </p:spPr>
              <p:txBody>
                <a:bodyPr wrap="square" rtlCol="0">
                  <a:spAutoFit/>
                </a:bodyPr>
                <a:lstStyle/>
                <a:p>
                  <a:r>
                    <a:rPr lang="en-US" dirty="0">
                      <a:solidFill>
                        <a:schemeClr val="accent6"/>
                      </a:solidFill>
                    </a:rPr>
                    <a:t>97% for you</a:t>
                  </a:r>
                </a:p>
              </p:txBody>
            </p:sp>
            <p:sp>
              <p:nvSpPr>
                <p:cNvPr id="4" name="Rectángulo 3"/>
                <p:cNvSpPr/>
                <p:nvPr/>
              </p:nvSpPr>
              <p:spPr>
                <a:xfrm>
                  <a:off x="1695636" y="3941685"/>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33" name="CuadroTexto 32"/>
                <p:cNvSpPr txBox="1"/>
                <p:nvPr/>
              </p:nvSpPr>
              <p:spPr>
                <a:xfrm>
                  <a:off x="2220897" y="3898777"/>
                  <a:ext cx="1455937" cy="369332"/>
                </a:xfrm>
                <a:prstGeom prst="rect">
                  <a:avLst/>
                </a:prstGeom>
                <a:noFill/>
              </p:spPr>
              <p:txBody>
                <a:bodyPr wrap="square" rtlCol="0">
                  <a:spAutoFit/>
                </a:bodyPr>
                <a:lstStyle/>
                <a:p>
                  <a:r>
                    <a:rPr lang="en-US" dirty="0">
                      <a:solidFill>
                        <a:schemeClr val="bg1"/>
                      </a:solidFill>
                    </a:rPr>
                    <a:t>2022</a:t>
                  </a:r>
                </a:p>
              </p:txBody>
            </p:sp>
          </p:grpSp>
          <p:sp>
            <p:nvSpPr>
              <p:cNvPr id="7" name="Rectángulo redondeado 6"/>
              <p:cNvSpPr/>
              <p:nvPr/>
            </p:nvSpPr>
            <p:spPr>
              <a:xfrm>
                <a:off x="497151" y="6481901"/>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anose="020B0604020202020204" pitchFamily="34" charset="0"/>
                  <a:cs typeface="Helvetica" panose="020B0604020202020204" pitchFamily="34" charset="0"/>
                </a:endParaRPr>
              </a:p>
            </p:txBody>
          </p:sp>
          <p:sp>
            <p:nvSpPr>
              <p:cNvPr id="8" name="Elipse 7"/>
              <p:cNvSpPr/>
              <p:nvPr/>
            </p:nvSpPr>
            <p:spPr>
              <a:xfrm>
                <a:off x="1843781" y="6377969"/>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t>
                </a:r>
              </a:p>
            </p:txBody>
          </p:sp>
          <p:sp>
            <p:nvSpPr>
              <p:cNvPr id="34" name="Elipse 33"/>
              <p:cNvSpPr/>
              <p:nvPr/>
            </p:nvSpPr>
            <p:spPr>
              <a:xfrm>
                <a:off x="2375227" y="6365660"/>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0832" y="6431883"/>
                <a:ext cx="257161" cy="257161"/>
              </a:xfrm>
              <a:prstGeom prst="rect">
                <a:avLst/>
              </a:prstGeom>
            </p:spPr>
          </p:pic>
        </p:grpSp>
        <p:sp>
          <p:nvSpPr>
            <p:cNvPr id="31" name="Freeform 7"/>
            <p:cNvSpPr>
              <a:spLocks/>
            </p:cNvSpPr>
            <p:nvPr/>
          </p:nvSpPr>
          <p:spPr bwMode="auto">
            <a:xfrm>
              <a:off x="628651" y="6516816"/>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CuadroTexto 1"/>
            <p:cNvSpPr txBox="1"/>
            <p:nvPr/>
          </p:nvSpPr>
          <p:spPr>
            <a:xfrm>
              <a:off x="708025" y="6473668"/>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Play</a:t>
              </a:r>
            </a:p>
          </p:txBody>
        </p:sp>
      </p:grpSp>
      <p:sp>
        <p:nvSpPr>
          <p:cNvPr id="35" name="CuadroTexto 34"/>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40" name="Grupo 39"/>
          <p:cNvGrpSpPr/>
          <p:nvPr/>
        </p:nvGrpSpPr>
        <p:grpSpPr>
          <a:xfrm>
            <a:off x="10406955" y="294187"/>
            <a:ext cx="1370708" cy="372563"/>
            <a:chOff x="10406955" y="294187"/>
            <a:chExt cx="1370708" cy="372563"/>
          </a:xfrm>
        </p:grpSpPr>
        <p:pic>
          <p:nvPicPr>
            <p:cNvPr id="42"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3" name="Triángulo isósceles 42"/>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5"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6" name="Elipse 45"/>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40477091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err="1">
                <a:solidFill>
                  <a:srgbClr val="FF0000"/>
                </a:solidFill>
                <a:latin typeface="Bebas Neue" panose="020B0606020202050201" pitchFamily="34" charset="0"/>
              </a:rPr>
              <a:t>NEtflix</a:t>
            </a:r>
            <a:endParaRPr lang="en-US" sz="1600" dirty="0">
              <a:solidFill>
                <a:srgbClr val="FF0000"/>
              </a:solidFill>
              <a:latin typeface="Bebas Neue" panose="020B0606020202050201" pitchFamily="34" charset="0"/>
            </a:endParaRPr>
          </a:p>
        </p:txBody>
      </p:sp>
      <p:sp>
        <p:nvSpPr>
          <p:cNvPr id="12" name="TextBox 3">
            <a:extLst>
              <a:ext uri="{FF2B5EF4-FFF2-40B4-BE49-F238E27FC236}">
                <a16:creationId xmlns:a16="http://schemas.microsoft.com/office/drawing/2014/main" id="{C3C17FAC-4649-45DF-8F93-97727ACC2E2E}"/>
              </a:ext>
            </a:extLst>
          </p:cNvPr>
          <p:cNvSpPr txBox="1"/>
          <p:nvPr/>
        </p:nvSpPr>
        <p:spPr>
          <a:xfrm>
            <a:off x="2438400" y="817252"/>
            <a:ext cx="7603200"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Virtual Environment</a:t>
            </a:r>
            <a:endParaRPr lang="en-US" sz="3600" dirty="0">
              <a:solidFill>
                <a:schemeClr val="bg1"/>
              </a:solidFill>
              <a:latin typeface="Helvetica" pitchFamily="34" charset="0"/>
              <a:cs typeface="Helvetica" pitchFamily="3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9"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pic>
        <p:nvPicPr>
          <p:cNvPr id="3" name="Picture 2" descr="Text&#10;&#10;Description automatically generated with medium confidence">
            <a:extLst>
              <a:ext uri="{FF2B5EF4-FFF2-40B4-BE49-F238E27FC236}">
                <a16:creationId xmlns:a16="http://schemas.microsoft.com/office/drawing/2014/main" id="{823A590A-4C45-5149-97EA-4CABFA60A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317" y="1536739"/>
            <a:ext cx="8381786" cy="5238616"/>
          </a:xfrm>
          <a:prstGeom prst="rect">
            <a:avLst/>
          </a:prstGeom>
        </p:spPr>
      </p:pic>
    </p:spTree>
    <p:extLst>
      <p:ext uri="{BB962C8B-B14F-4D97-AF65-F5344CB8AC3E}">
        <p14:creationId xmlns:p14="http://schemas.microsoft.com/office/powerpoint/2010/main" val="180096027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with medium confidence">
            <a:extLst>
              <a:ext uri="{FF2B5EF4-FFF2-40B4-BE49-F238E27FC236}">
                <a16:creationId xmlns:a16="http://schemas.microsoft.com/office/drawing/2014/main" id="{8C053977-EE25-9A4F-A2B3-9764C48FC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610" y="288131"/>
            <a:ext cx="10050780" cy="6281738"/>
          </a:xfrm>
          <a:prstGeom prst="rect">
            <a:avLst/>
          </a:prstGeom>
        </p:spPr>
      </p:pic>
    </p:spTree>
    <p:extLst>
      <p:ext uri="{BB962C8B-B14F-4D97-AF65-F5344CB8AC3E}">
        <p14:creationId xmlns:p14="http://schemas.microsoft.com/office/powerpoint/2010/main" val="324439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4E123029-60BF-8B47-8BD7-790B99D0C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605" y="263128"/>
            <a:ext cx="10130790" cy="6331744"/>
          </a:xfrm>
          <a:prstGeom prst="rect">
            <a:avLst/>
          </a:prstGeom>
        </p:spPr>
      </p:pic>
    </p:spTree>
    <p:extLst>
      <p:ext uri="{BB962C8B-B14F-4D97-AF65-F5344CB8AC3E}">
        <p14:creationId xmlns:p14="http://schemas.microsoft.com/office/powerpoint/2010/main" val="865817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1384F296-C0C5-BC4B-A25A-19A786036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144" y="434340"/>
            <a:ext cx="9125712" cy="5703569"/>
          </a:xfrm>
          <a:prstGeom prst="rect">
            <a:avLst/>
          </a:prstGeom>
        </p:spPr>
      </p:pic>
    </p:spTree>
    <p:extLst>
      <p:ext uri="{BB962C8B-B14F-4D97-AF65-F5344CB8AC3E}">
        <p14:creationId xmlns:p14="http://schemas.microsoft.com/office/powerpoint/2010/main" val="1540185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lumMod val="95000"/>
                <a:lumOff val="5000"/>
              </a:schemeClr>
            </a:gs>
            <a:gs pos="83000">
              <a:schemeClr val="bg1">
                <a:alpha val="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3628</TotalTime>
  <Words>726</Words>
  <Application>Microsoft Macintosh PowerPoint</Application>
  <PresentationFormat>Widescreen</PresentationFormat>
  <Paragraphs>104</Paragraphs>
  <Slides>25</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Bebas Neue</vt:lpstr>
      <vt:lpstr>Calibri</vt:lpstr>
      <vt:lpstr>Helvetica</vt:lpstr>
      <vt:lpstr>Helvetica Neue</vt:lpstr>
      <vt:lpstr>Inter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Denice Celis</dc:creator>
  <cp:lastModifiedBy>Shah, Mr. Suvin Udayan</cp:lastModifiedBy>
  <cp:revision>138</cp:revision>
  <dcterms:created xsi:type="dcterms:W3CDTF">2021-04-28T10:44:19Z</dcterms:created>
  <dcterms:modified xsi:type="dcterms:W3CDTF">2023-03-23T21:27:11Z</dcterms:modified>
</cp:coreProperties>
</file>